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75" r:id="rId2"/>
  </p:sldMasterIdLst>
  <p:notesMasterIdLst>
    <p:notesMasterId r:id="rId19"/>
  </p:notesMasterIdLst>
  <p:sldIdLst>
    <p:sldId id="257" r:id="rId3"/>
    <p:sldId id="691" r:id="rId4"/>
    <p:sldId id="764" r:id="rId5"/>
    <p:sldId id="261" r:id="rId6"/>
    <p:sldId id="555" r:id="rId7"/>
    <p:sldId id="548" r:id="rId8"/>
    <p:sldId id="564" r:id="rId9"/>
    <p:sldId id="560" r:id="rId10"/>
    <p:sldId id="569" r:id="rId11"/>
    <p:sldId id="749" r:id="rId12"/>
    <p:sldId id="723" r:id="rId13"/>
    <p:sldId id="726" r:id="rId14"/>
    <p:sldId id="675" r:id="rId15"/>
    <p:sldId id="761" r:id="rId16"/>
    <p:sldId id="551" r:id="rId17"/>
    <p:sldId id="479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ício Rotta" initials="MR" lastIdx="6" clrIdx="0">
    <p:extLst>
      <p:ext uri="{19B8F6BF-5375-455C-9EA6-DF929625EA0E}">
        <p15:presenceInfo xmlns:p15="http://schemas.microsoft.com/office/powerpoint/2012/main" userId="d81f4655c3dc8b99" providerId="Windows Live"/>
      </p:ext>
    </p:extLst>
  </p:cmAuthor>
  <p:cmAuthor id="2" name="Yuri Vefago" initials="YV" lastIdx="1" clrIdx="1">
    <p:extLst>
      <p:ext uri="{19B8F6BF-5375-455C-9EA6-DF929625EA0E}">
        <p15:presenceInfo xmlns:p15="http://schemas.microsoft.com/office/powerpoint/2012/main" userId="f5d80238238a70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DC"/>
    <a:srgbClr val="FEB663"/>
    <a:srgbClr val="299EA7"/>
    <a:srgbClr val="106770"/>
    <a:srgbClr val="FFC000"/>
    <a:srgbClr val="2F5597"/>
    <a:srgbClr val="3B3838"/>
    <a:srgbClr val="FFFFFF"/>
    <a:srgbClr val="31899A"/>
    <a:srgbClr val="A1C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F1D760-8039-4C1E-8D10-B0BFB15EE296}" v="254" dt="2020-08-24T01:47:02.039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93135" autoAdjust="0"/>
  </p:normalViewPr>
  <p:slideViewPr>
    <p:cSldViewPr snapToGrid="0">
      <p:cViewPr varScale="1">
        <p:scale>
          <a:sx n="63" d="100"/>
          <a:sy n="63" d="100"/>
        </p:scale>
        <p:origin x="936" y="4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VEFAGO,%20Y.%20-%20DADOS\1.%20ACADEMIA\MESTRADO%20PPGTIC\DISSERTA&#199;&#195;O%20VEFAGO,%20Y.%20B.,%202019\RSL%20-%20Universidade%20empreendedora\6%20-%20RSL%20Disserta&#231;&#227;o%20VERS&#195;O%20FINAL%2013-1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VEFAGO,%20Y.%20-%20DADOS\1.%20ACADEMIA\MESTRADO%20PPGTIC\DISSERTA&#199;&#195;O%20VEFAGO,%20Y.%20B.,%202019\RSL%20-%20Universidade%20empreendedora\6%20-%20RSL%20Disserta&#231;&#227;o%20VERS&#195;O%20FINAL%2013-1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99-4A5B-8AC5-8EBE8E64E2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'Universidade, país e ano'!$H$2:$H$21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'Universidade, país e ano'!$I$2:$I$21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5</c:v>
                </c:pt>
                <c:pt idx="9">
                  <c:v>5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6</c:v>
                </c:pt>
                <c:pt idx="14">
                  <c:v>8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12</c:v>
                </c:pt>
                <c:pt idx="1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99-4A5B-8AC5-8EBE8E64E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390886992"/>
        <c:axId val="390888632"/>
      </c:barChart>
      <c:catAx>
        <c:axId val="39088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90888632"/>
        <c:crosses val="autoZero"/>
        <c:auto val="1"/>
        <c:lblAlgn val="ctr"/>
        <c:lblOffset val="100"/>
        <c:noMultiLvlLbl val="0"/>
      </c:catAx>
      <c:valAx>
        <c:axId val="390888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9088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  <a:cs typeface="Times New Roman" panose="02020603050405020304" pitchFamily="18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27-48E0-A253-379623A041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'Universidade, país e ano'!$E$2:$E$13</c:f>
              <c:strCache>
                <c:ptCount val="12"/>
                <c:pt idx="0">
                  <c:v>USA</c:v>
                </c:pt>
                <c:pt idx="1">
                  <c:v>Espanha</c:v>
                </c:pt>
                <c:pt idx="2">
                  <c:v>Itália</c:v>
                </c:pt>
                <c:pt idx="3">
                  <c:v>Inglaterra</c:v>
                </c:pt>
                <c:pt idx="4">
                  <c:v>Canadá</c:v>
                </c:pt>
                <c:pt idx="5">
                  <c:v>China</c:v>
                </c:pt>
                <c:pt idx="6">
                  <c:v>Noruega</c:v>
                </c:pt>
                <c:pt idx="7">
                  <c:v>Brasil</c:v>
                </c:pt>
                <c:pt idx="8">
                  <c:v>Holanda</c:v>
                </c:pt>
                <c:pt idx="9">
                  <c:v>Irã</c:v>
                </c:pt>
                <c:pt idx="10">
                  <c:v>Irlanda</c:v>
                </c:pt>
                <c:pt idx="11">
                  <c:v>Rússia</c:v>
                </c:pt>
              </c:strCache>
            </c:strRef>
          </c:cat>
          <c:val>
            <c:numRef>
              <c:f>'Universidade, país e ano'!$F$2:$F$13</c:f>
              <c:numCache>
                <c:formatCode>General</c:formatCode>
                <c:ptCount val="12"/>
                <c:pt idx="0">
                  <c:v>22</c:v>
                </c:pt>
                <c:pt idx="1">
                  <c:v>12</c:v>
                </c:pt>
                <c:pt idx="2">
                  <c:v>11</c:v>
                </c:pt>
                <c:pt idx="3">
                  <c:v>8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27-48E0-A253-379623A04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387626408"/>
        <c:axId val="387620176"/>
      </c:barChart>
      <c:catAx>
        <c:axId val="387626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87620176"/>
        <c:crosses val="autoZero"/>
        <c:auto val="1"/>
        <c:lblAlgn val="ctr"/>
        <c:lblOffset val="100"/>
        <c:noMultiLvlLbl val="0"/>
      </c:catAx>
      <c:valAx>
        <c:axId val="38762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87626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6F5BAB-3ADD-4F82-9CDD-6B15F651F416}" type="doc">
      <dgm:prSet loTypeId="urn:microsoft.com/office/officeart/2005/8/layout/pyramid3" loCatId="pyramid" qsTypeId="urn:microsoft.com/office/officeart/2005/8/quickstyle/simple1" qsCatId="simple" csTypeId="urn:microsoft.com/office/officeart/2005/8/colors/colorful1" csCatId="colorful" phldr="1"/>
      <dgm:spPr/>
    </dgm:pt>
    <dgm:pt modelId="{215FBBDD-EAB1-47C6-87FA-37C33D224094}">
      <dgm:prSet phldrT="[Texto]"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Protocolo de Pesquisa</a:t>
          </a:r>
        </a:p>
      </dgm:t>
    </dgm:pt>
    <dgm:pt modelId="{AB82C961-6C7F-4AE3-B484-957E81E754E4}" type="parTrans" cxnId="{F69C73F8-0491-485D-960D-B88C45FCC00B}">
      <dgm:prSet/>
      <dgm:spPr/>
      <dgm:t>
        <a:bodyPr/>
        <a:lstStyle/>
        <a:p>
          <a:endParaRPr lang="pt-BR"/>
        </a:p>
      </dgm:t>
    </dgm:pt>
    <dgm:pt modelId="{6176F265-297D-4853-99B4-FEE44B88C1D9}" type="sibTrans" cxnId="{F69C73F8-0491-485D-960D-B88C45FCC00B}">
      <dgm:prSet/>
      <dgm:spPr/>
      <dgm:t>
        <a:bodyPr/>
        <a:lstStyle/>
        <a:p>
          <a:endParaRPr lang="pt-BR"/>
        </a:p>
      </dgm:t>
    </dgm:pt>
    <dgm:pt modelId="{B813CC20-C26C-4268-A953-A858115249F2}">
      <dgm:prSet phldrT="[Texto]"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Análise</a:t>
          </a:r>
        </a:p>
      </dgm:t>
    </dgm:pt>
    <dgm:pt modelId="{4979608E-E076-4563-9D50-418A76CE540F}" type="parTrans" cxnId="{1858DF4B-46FD-4010-B9CA-36E7D4B6C5C8}">
      <dgm:prSet/>
      <dgm:spPr/>
      <dgm:t>
        <a:bodyPr/>
        <a:lstStyle/>
        <a:p>
          <a:endParaRPr lang="pt-BR"/>
        </a:p>
      </dgm:t>
    </dgm:pt>
    <dgm:pt modelId="{2E2B2F5E-6293-440F-93CF-DB7BEC1C86DD}" type="sibTrans" cxnId="{1858DF4B-46FD-4010-B9CA-36E7D4B6C5C8}">
      <dgm:prSet/>
      <dgm:spPr/>
      <dgm:t>
        <a:bodyPr/>
        <a:lstStyle/>
        <a:p>
          <a:endParaRPr lang="pt-BR"/>
        </a:p>
      </dgm:t>
    </dgm:pt>
    <dgm:pt modelId="{8C916244-5570-4CFF-98C2-4A5951597E61}">
      <dgm:prSet phldrT="[Texto]"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Síntese</a:t>
          </a:r>
        </a:p>
      </dgm:t>
    </dgm:pt>
    <dgm:pt modelId="{6B00EEFE-0DFE-4503-BE28-F975BA84BAE5}" type="parTrans" cxnId="{F004F26F-3359-4746-A0D8-E51F1AC8EC4E}">
      <dgm:prSet/>
      <dgm:spPr/>
      <dgm:t>
        <a:bodyPr/>
        <a:lstStyle/>
        <a:p>
          <a:endParaRPr lang="pt-BR"/>
        </a:p>
      </dgm:t>
    </dgm:pt>
    <dgm:pt modelId="{2DD9CBE1-DB03-48C4-A6B2-D2BEB36A7EAC}" type="sibTrans" cxnId="{F004F26F-3359-4746-A0D8-E51F1AC8EC4E}">
      <dgm:prSet/>
      <dgm:spPr/>
      <dgm:t>
        <a:bodyPr/>
        <a:lstStyle/>
        <a:p>
          <a:endParaRPr lang="pt-BR"/>
        </a:p>
      </dgm:t>
    </dgm:pt>
    <dgm:pt modelId="{9CB7978A-13EA-4288-B46E-0F9C5BE087F1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baseline="0" dirty="0">
              <a:solidFill>
                <a:schemeClr val="bg1"/>
              </a:solidFill>
            </a:rPr>
            <a:t>Escrita</a:t>
          </a:r>
        </a:p>
      </dgm:t>
    </dgm:pt>
    <dgm:pt modelId="{E2BB48E4-3FED-4250-98FE-0F0D6FDC211A}" type="parTrans" cxnId="{6FF68EAD-3C1E-4BCB-99FC-2C1DB4B6A3A5}">
      <dgm:prSet/>
      <dgm:spPr/>
      <dgm:t>
        <a:bodyPr/>
        <a:lstStyle/>
        <a:p>
          <a:endParaRPr lang="pt-BR"/>
        </a:p>
      </dgm:t>
    </dgm:pt>
    <dgm:pt modelId="{04C39B1A-9CFF-475A-89BB-2AB2F738B792}" type="sibTrans" cxnId="{6FF68EAD-3C1E-4BCB-99FC-2C1DB4B6A3A5}">
      <dgm:prSet/>
      <dgm:spPr/>
      <dgm:t>
        <a:bodyPr/>
        <a:lstStyle/>
        <a:p>
          <a:endParaRPr lang="pt-BR"/>
        </a:p>
      </dgm:t>
    </dgm:pt>
    <dgm:pt modelId="{881420F8-7FB4-4C40-9998-1259A39A873F}" type="pres">
      <dgm:prSet presAssocID="{246F5BAB-3ADD-4F82-9CDD-6B15F651F416}" presName="Name0" presStyleCnt="0">
        <dgm:presLayoutVars>
          <dgm:dir/>
          <dgm:animLvl val="lvl"/>
          <dgm:resizeHandles val="exact"/>
        </dgm:presLayoutVars>
      </dgm:prSet>
      <dgm:spPr/>
    </dgm:pt>
    <dgm:pt modelId="{2D2C139B-6E7E-41E8-A6F1-348D4A8E4557}" type="pres">
      <dgm:prSet presAssocID="{215FBBDD-EAB1-47C6-87FA-37C33D224094}" presName="Name8" presStyleCnt="0"/>
      <dgm:spPr/>
    </dgm:pt>
    <dgm:pt modelId="{FD5DEEAA-B1B9-4365-9BA4-1A5A5FFCB7D5}" type="pres">
      <dgm:prSet presAssocID="{215FBBDD-EAB1-47C6-87FA-37C33D224094}" presName="level" presStyleLbl="node1" presStyleIdx="0" presStyleCnt="4">
        <dgm:presLayoutVars>
          <dgm:chMax val="1"/>
          <dgm:bulletEnabled val="1"/>
        </dgm:presLayoutVars>
      </dgm:prSet>
      <dgm:spPr/>
    </dgm:pt>
    <dgm:pt modelId="{48429A0D-5206-4948-9D00-9155D269769E}" type="pres">
      <dgm:prSet presAssocID="{215FBBDD-EAB1-47C6-87FA-37C33D22409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1DA9A45-AE4B-4AC6-86EA-0B887E2EABD6}" type="pres">
      <dgm:prSet presAssocID="{B813CC20-C26C-4268-A953-A858115249F2}" presName="Name8" presStyleCnt="0"/>
      <dgm:spPr/>
    </dgm:pt>
    <dgm:pt modelId="{8D2AF057-990F-4529-BDF9-83F80DDB50EF}" type="pres">
      <dgm:prSet presAssocID="{B813CC20-C26C-4268-A953-A858115249F2}" presName="level" presStyleLbl="node1" presStyleIdx="1" presStyleCnt="4">
        <dgm:presLayoutVars>
          <dgm:chMax val="1"/>
          <dgm:bulletEnabled val="1"/>
        </dgm:presLayoutVars>
      </dgm:prSet>
      <dgm:spPr/>
    </dgm:pt>
    <dgm:pt modelId="{B065A4EC-FD5B-4A2E-B503-914C8C373E28}" type="pres">
      <dgm:prSet presAssocID="{B813CC20-C26C-4268-A953-A858115249F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AE03018-4CEA-41C1-852A-D82C203F24B0}" type="pres">
      <dgm:prSet presAssocID="{8C916244-5570-4CFF-98C2-4A5951597E61}" presName="Name8" presStyleCnt="0"/>
      <dgm:spPr/>
    </dgm:pt>
    <dgm:pt modelId="{86E884EC-B292-4592-9873-5FA9B43FA074}" type="pres">
      <dgm:prSet presAssocID="{8C916244-5570-4CFF-98C2-4A5951597E61}" presName="level" presStyleLbl="node1" presStyleIdx="2" presStyleCnt="4">
        <dgm:presLayoutVars>
          <dgm:chMax val="1"/>
          <dgm:bulletEnabled val="1"/>
        </dgm:presLayoutVars>
      </dgm:prSet>
      <dgm:spPr/>
    </dgm:pt>
    <dgm:pt modelId="{4F6491B8-FC42-4725-99B0-A6903DA7D669}" type="pres">
      <dgm:prSet presAssocID="{8C916244-5570-4CFF-98C2-4A5951597E6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523A025-D0E5-42CA-9730-A74D8457776A}" type="pres">
      <dgm:prSet presAssocID="{9CB7978A-13EA-4288-B46E-0F9C5BE087F1}" presName="Name8" presStyleCnt="0"/>
      <dgm:spPr/>
    </dgm:pt>
    <dgm:pt modelId="{7EDE1BD0-3FB1-4E7F-A5FA-5C151915ED76}" type="pres">
      <dgm:prSet presAssocID="{9CB7978A-13EA-4288-B46E-0F9C5BE087F1}" presName="level" presStyleLbl="node1" presStyleIdx="3" presStyleCnt="4">
        <dgm:presLayoutVars>
          <dgm:chMax val="1"/>
          <dgm:bulletEnabled val="1"/>
        </dgm:presLayoutVars>
      </dgm:prSet>
      <dgm:spPr/>
    </dgm:pt>
    <dgm:pt modelId="{01FF741B-92F3-478B-A3FD-1DAC632F22C3}" type="pres">
      <dgm:prSet presAssocID="{9CB7978A-13EA-4288-B46E-0F9C5BE087F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E8C9100-98F5-45A5-B121-64BDD8D785A6}" type="presOf" srcId="{8C916244-5570-4CFF-98C2-4A5951597E61}" destId="{4F6491B8-FC42-4725-99B0-A6903DA7D669}" srcOrd="1" destOrd="0" presId="urn:microsoft.com/office/officeart/2005/8/layout/pyramid3"/>
    <dgm:cxn modelId="{21DB3E03-6952-418B-8942-C802CC37586E}" type="presOf" srcId="{9CB7978A-13EA-4288-B46E-0F9C5BE087F1}" destId="{7EDE1BD0-3FB1-4E7F-A5FA-5C151915ED76}" srcOrd="0" destOrd="0" presId="urn:microsoft.com/office/officeart/2005/8/layout/pyramid3"/>
    <dgm:cxn modelId="{6A992819-EA3B-4D19-8BDD-9133D2EE42FA}" type="presOf" srcId="{B813CC20-C26C-4268-A953-A858115249F2}" destId="{B065A4EC-FD5B-4A2E-B503-914C8C373E28}" srcOrd="1" destOrd="0" presId="urn:microsoft.com/office/officeart/2005/8/layout/pyramid3"/>
    <dgm:cxn modelId="{CC795A28-4EE0-45EA-B2AA-113E5153513F}" type="presOf" srcId="{215FBBDD-EAB1-47C6-87FA-37C33D224094}" destId="{FD5DEEAA-B1B9-4365-9BA4-1A5A5FFCB7D5}" srcOrd="0" destOrd="0" presId="urn:microsoft.com/office/officeart/2005/8/layout/pyramid3"/>
    <dgm:cxn modelId="{1587FD44-76DE-4E76-9DCD-C9AB4C6C765B}" type="presOf" srcId="{8C916244-5570-4CFF-98C2-4A5951597E61}" destId="{86E884EC-B292-4592-9873-5FA9B43FA074}" srcOrd="0" destOrd="0" presId="urn:microsoft.com/office/officeart/2005/8/layout/pyramid3"/>
    <dgm:cxn modelId="{1858DF4B-46FD-4010-B9CA-36E7D4B6C5C8}" srcId="{246F5BAB-3ADD-4F82-9CDD-6B15F651F416}" destId="{B813CC20-C26C-4268-A953-A858115249F2}" srcOrd="1" destOrd="0" parTransId="{4979608E-E076-4563-9D50-418A76CE540F}" sibTransId="{2E2B2F5E-6293-440F-93CF-DB7BEC1C86DD}"/>
    <dgm:cxn modelId="{F004F26F-3359-4746-A0D8-E51F1AC8EC4E}" srcId="{246F5BAB-3ADD-4F82-9CDD-6B15F651F416}" destId="{8C916244-5570-4CFF-98C2-4A5951597E61}" srcOrd="2" destOrd="0" parTransId="{6B00EEFE-0DFE-4503-BE28-F975BA84BAE5}" sibTransId="{2DD9CBE1-DB03-48C4-A6B2-D2BEB36A7EAC}"/>
    <dgm:cxn modelId="{85D72E79-2863-4C17-A329-EE8B6FBCC806}" type="presOf" srcId="{246F5BAB-3ADD-4F82-9CDD-6B15F651F416}" destId="{881420F8-7FB4-4C40-9998-1259A39A873F}" srcOrd="0" destOrd="0" presId="urn:microsoft.com/office/officeart/2005/8/layout/pyramid3"/>
    <dgm:cxn modelId="{6FF68EAD-3C1E-4BCB-99FC-2C1DB4B6A3A5}" srcId="{246F5BAB-3ADD-4F82-9CDD-6B15F651F416}" destId="{9CB7978A-13EA-4288-B46E-0F9C5BE087F1}" srcOrd="3" destOrd="0" parTransId="{E2BB48E4-3FED-4250-98FE-0F0D6FDC211A}" sibTransId="{04C39B1A-9CFF-475A-89BB-2AB2F738B792}"/>
    <dgm:cxn modelId="{96D356CD-2B9F-4D1A-BA72-A60441FD3A8D}" type="presOf" srcId="{215FBBDD-EAB1-47C6-87FA-37C33D224094}" destId="{48429A0D-5206-4948-9D00-9155D269769E}" srcOrd="1" destOrd="0" presId="urn:microsoft.com/office/officeart/2005/8/layout/pyramid3"/>
    <dgm:cxn modelId="{39C736DC-DE1C-40F2-B550-0BE9B70B40E1}" type="presOf" srcId="{9CB7978A-13EA-4288-B46E-0F9C5BE087F1}" destId="{01FF741B-92F3-478B-A3FD-1DAC632F22C3}" srcOrd="1" destOrd="0" presId="urn:microsoft.com/office/officeart/2005/8/layout/pyramid3"/>
    <dgm:cxn modelId="{BC538EE9-FD78-49FA-AE93-A8D6DAF7A302}" type="presOf" srcId="{B813CC20-C26C-4268-A953-A858115249F2}" destId="{8D2AF057-990F-4529-BDF9-83F80DDB50EF}" srcOrd="0" destOrd="0" presId="urn:microsoft.com/office/officeart/2005/8/layout/pyramid3"/>
    <dgm:cxn modelId="{F69C73F8-0491-485D-960D-B88C45FCC00B}" srcId="{246F5BAB-3ADD-4F82-9CDD-6B15F651F416}" destId="{215FBBDD-EAB1-47C6-87FA-37C33D224094}" srcOrd="0" destOrd="0" parTransId="{AB82C961-6C7F-4AE3-B484-957E81E754E4}" sibTransId="{6176F265-297D-4853-99B4-FEE44B88C1D9}"/>
    <dgm:cxn modelId="{C46F6422-F55B-4B98-A1C1-1A86B8E7264F}" type="presParOf" srcId="{881420F8-7FB4-4C40-9998-1259A39A873F}" destId="{2D2C139B-6E7E-41E8-A6F1-348D4A8E4557}" srcOrd="0" destOrd="0" presId="urn:microsoft.com/office/officeart/2005/8/layout/pyramid3"/>
    <dgm:cxn modelId="{D2BA04A1-66C4-438B-A56C-7DC8CC808FB6}" type="presParOf" srcId="{2D2C139B-6E7E-41E8-A6F1-348D4A8E4557}" destId="{FD5DEEAA-B1B9-4365-9BA4-1A5A5FFCB7D5}" srcOrd="0" destOrd="0" presId="urn:microsoft.com/office/officeart/2005/8/layout/pyramid3"/>
    <dgm:cxn modelId="{434FBE48-3692-4DFD-815D-D05BAD968028}" type="presParOf" srcId="{2D2C139B-6E7E-41E8-A6F1-348D4A8E4557}" destId="{48429A0D-5206-4948-9D00-9155D269769E}" srcOrd="1" destOrd="0" presId="urn:microsoft.com/office/officeart/2005/8/layout/pyramid3"/>
    <dgm:cxn modelId="{BE991278-3558-4056-8B51-8394B580AF21}" type="presParOf" srcId="{881420F8-7FB4-4C40-9998-1259A39A873F}" destId="{E1DA9A45-AE4B-4AC6-86EA-0B887E2EABD6}" srcOrd="1" destOrd="0" presId="urn:microsoft.com/office/officeart/2005/8/layout/pyramid3"/>
    <dgm:cxn modelId="{1D906ED3-688E-4025-8AB2-27C1B43B942E}" type="presParOf" srcId="{E1DA9A45-AE4B-4AC6-86EA-0B887E2EABD6}" destId="{8D2AF057-990F-4529-BDF9-83F80DDB50EF}" srcOrd="0" destOrd="0" presId="urn:microsoft.com/office/officeart/2005/8/layout/pyramid3"/>
    <dgm:cxn modelId="{89502A40-9A5F-41E1-99E6-1073B68C8A10}" type="presParOf" srcId="{E1DA9A45-AE4B-4AC6-86EA-0B887E2EABD6}" destId="{B065A4EC-FD5B-4A2E-B503-914C8C373E28}" srcOrd="1" destOrd="0" presId="urn:microsoft.com/office/officeart/2005/8/layout/pyramid3"/>
    <dgm:cxn modelId="{E8D9A5BF-256B-422B-8814-3273A4C3CE44}" type="presParOf" srcId="{881420F8-7FB4-4C40-9998-1259A39A873F}" destId="{8AE03018-4CEA-41C1-852A-D82C203F24B0}" srcOrd="2" destOrd="0" presId="urn:microsoft.com/office/officeart/2005/8/layout/pyramid3"/>
    <dgm:cxn modelId="{0A29FBD0-962F-4C03-A798-9F4AFD513670}" type="presParOf" srcId="{8AE03018-4CEA-41C1-852A-D82C203F24B0}" destId="{86E884EC-B292-4592-9873-5FA9B43FA074}" srcOrd="0" destOrd="0" presId="urn:microsoft.com/office/officeart/2005/8/layout/pyramid3"/>
    <dgm:cxn modelId="{930B6D02-6432-46FF-B602-F3CF3F65AE04}" type="presParOf" srcId="{8AE03018-4CEA-41C1-852A-D82C203F24B0}" destId="{4F6491B8-FC42-4725-99B0-A6903DA7D669}" srcOrd="1" destOrd="0" presId="urn:microsoft.com/office/officeart/2005/8/layout/pyramid3"/>
    <dgm:cxn modelId="{94D84E77-6854-4719-8829-5F47BD292062}" type="presParOf" srcId="{881420F8-7FB4-4C40-9998-1259A39A873F}" destId="{0523A025-D0E5-42CA-9730-A74D8457776A}" srcOrd="3" destOrd="0" presId="urn:microsoft.com/office/officeart/2005/8/layout/pyramid3"/>
    <dgm:cxn modelId="{E6262DB2-6406-4B2F-9922-405CEC0AC3A5}" type="presParOf" srcId="{0523A025-D0E5-42CA-9730-A74D8457776A}" destId="{7EDE1BD0-3FB1-4E7F-A5FA-5C151915ED76}" srcOrd="0" destOrd="0" presId="urn:microsoft.com/office/officeart/2005/8/layout/pyramid3"/>
    <dgm:cxn modelId="{A8BF8913-303A-4C8B-9261-117361C40DF3}" type="presParOf" srcId="{0523A025-D0E5-42CA-9730-A74D8457776A}" destId="{01FF741B-92F3-478B-A3FD-1DAC632F22C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DEEAA-B1B9-4365-9BA4-1A5A5FFCB7D5}">
      <dsp:nvSpPr>
        <dsp:cNvPr id="0" name=""/>
        <dsp:cNvSpPr/>
      </dsp:nvSpPr>
      <dsp:spPr>
        <a:xfrm rot="10800000">
          <a:off x="0" y="0"/>
          <a:ext cx="7424990" cy="1241275"/>
        </a:xfrm>
        <a:prstGeom prst="trapezoid">
          <a:avLst>
            <a:gd name="adj" fmla="val 7477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>
              <a:solidFill>
                <a:schemeClr val="bg1"/>
              </a:solidFill>
            </a:rPr>
            <a:t>Protocolo de Pesquisa</a:t>
          </a:r>
        </a:p>
      </dsp:txBody>
      <dsp:txXfrm rot="-10800000">
        <a:off x="1299373" y="0"/>
        <a:ext cx="4826243" cy="1241275"/>
      </dsp:txXfrm>
    </dsp:sp>
    <dsp:sp modelId="{8D2AF057-990F-4529-BDF9-83F80DDB50EF}">
      <dsp:nvSpPr>
        <dsp:cNvPr id="0" name=""/>
        <dsp:cNvSpPr/>
      </dsp:nvSpPr>
      <dsp:spPr>
        <a:xfrm rot="10800000">
          <a:off x="928123" y="1241275"/>
          <a:ext cx="5568742" cy="1241275"/>
        </a:xfrm>
        <a:prstGeom prst="trapezoid">
          <a:avLst>
            <a:gd name="adj" fmla="val 7477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>
              <a:solidFill>
                <a:schemeClr val="bg1"/>
              </a:solidFill>
            </a:rPr>
            <a:t>Análise</a:t>
          </a:r>
        </a:p>
      </dsp:txBody>
      <dsp:txXfrm rot="-10800000">
        <a:off x="1902653" y="1241275"/>
        <a:ext cx="3619682" cy="1241275"/>
      </dsp:txXfrm>
    </dsp:sp>
    <dsp:sp modelId="{86E884EC-B292-4592-9873-5FA9B43FA074}">
      <dsp:nvSpPr>
        <dsp:cNvPr id="0" name=""/>
        <dsp:cNvSpPr/>
      </dsp:nvSpPr>
      <dsp:spPr>
        <a:xfrm rot="10800000">
          <a:off x="1856247" y="2482550"/>
          <a:ext cx="3712495" cy="1241275"/>
        </a:xfrm>
        <a:prstGeom prst="trapezoid">
          <a:avLst>
            <a:gd name="adj" fmla="val 7477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>
              <a:solidFill>
                <a:schemeClr val="bg1"/>
              </a:solidFill>
            </a:rPr>
            <a:t>Síntese</a:t>
          </a:r>
        </a:p>
      </dsp:txBody>
      <dsp:txXfrm rot="-10800000">
        <a:off x="2505934" y="2482550"/>
        <a:ext cx="2413121" cy="1241275"/>
      </dsp:txXfrm>
    </dsp:sp>
    <dsp:sp modelId="{7EDE1BD0-3FB1-4E7F-A5FA-5C151915ED76}">
      <dsp:nvSpPr>
        <dsp:cNvPr id="0" name=""/>
        <dsp:cNvSpPr/>
      </dsp:nvSpPr>
      <dsp:spPr>
        <a:xfrm rot="10800000">
          <a:off x="2784371" y="3723825"/>
          <a:ext cx="1856247" cy="1241275"/>
        </a:xfrm>
        <a:prstGeom prst="trapezoid">
          <a:avLst>
            <a:gd name="adj" fmla="val 7477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baseline="0" dirty="0">
              <a:solidFill>
                <a:schemeClr val="bg1"/>
              </a:solidFill>
            </a:rPr>
            <a:t>Escrita</a:t>
          </a:r>
        </a:p>
      </dsp:txBody>
      <dsp:txXfrm rot="-10800000">
        <a:off x="2784371" y="3723825"/>
        <a:ext cx="1856247" cy="1241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1B000-1841-4B98-B84D-0E3B96DA0BA7}" type="datetimeFigureOut">
              <a:rPr lang="pt-BR" smtClean="0"/>
              <a:t>23/08/2020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5EC60-1AE2-4570-AF80-898AABC1CE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49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vez que a sociedade se torna, cada vez mais, baseada em conhecimento, características de organizações e ambientes são transformados e se tornam mais intensivos em conhecimento.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demandas, agora se evidenciam de maneira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o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incerto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era do conhecimento, a relação da universidade com a indústria e o governo,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ser responsável pelo desenvolvimento do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espaço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conhecimento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diversidade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ideias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pelos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espaços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inovação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empreendedorismo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contribuindo para o desenvolvimento socioeconômico regional.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5EC60-1AE2-4570-AF80-898AABC1CE0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81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01:40h</a:t>
            </a:r>
          </a:p>
          <a:p>
            <a:endParaRPr lang="pt-BR" dirty="0"/>
          </a:p>
          <a:p>
            <a:pPr lvl="0">
              <a:lnSpc>
                <a:spcPct val="114000"/>
              </a:lnSpc>
            </a:pPr>
            <a:r>
              <a:rPr lang="pt-BR" sz="1200" dirty="0"/>
              <a:t>a extensão não deve ser </a:t>
            </a:r>
            <a:r>
              <a:rPr lang="pt-BR" sz="1600" b="1" dirty="0"/>
              <a:t>ignorada</a:t>
            </a:r>
            <a:r>
              <a:rPr lang="pt-BR" sz="1200" dirty="0"/>
              <a:t> pela </a:t>
            </a:r>
            <a:r>
              <a:rPr lang="pt-BR" sz="1600" b="1" dirty="0"/>
              <a:t>centralização</a:t>
            </a:r>
            <a:r>
              <a:rPr lang="pt-BR" sz="1200" dirty="0"/>
              <a:t> de valor na </a:t>
            </a:r>
            <a:r>
              <a:rPr lang="pt-BR" sz="1200" b="1" dirty="0"/>
              <a:t>inovação</a:t>
            </a:r>
          </a:p>
          <a:p>
            <a:pPr lvl="0">
              <a:lnSpc>
                <a:spcPct val="114000"/>
              </a:lnSpc>
            </a:pPr>
            <a:endParaRPr lang="pt-BR" sz="1200" dirty="0"/>
          </a:p>
          <a:p>
            <a:pPr lvl="0">
              <a:lnSpc>
                <a:spcPct val="114000"/>
              </a:lnSpc>
            </a:pPr>
            <a:r>
              <a:rPr lang="pt-BR" sz="1200" dirty="0"/>
              <a:t>a </a:t>
            </a:r>
            <a:r>
              <a:rPr lang="pt-BR" sz="1200" b="1" dirty="0"/>
              <a:t>produção de conhecimento</a:t>
            </a:r>
            <a:r>
              <a:rPr lang="pt-BR" sz="1200" dirty="0"/>
              <a:t>, </a:t>
            </a:r>
            <a:r>
              <a:rPr lang="pt-BR" sz="1200" b="1" dirty="0"/>
              <a:t>cultura</a:t>
            </a:r>
            <a:r>
              <a:rPr lang="pt-BR" sz="1200" dirty="0"/>
              <a:t> e </a:t>
            </a:r>
            <a:r>
              <a:rPr lang="pt-BR" sz="1200" b="1" dirty="0"/>
              <a:t>arte</a:t>
            </a:r>
            <a:r>
              <a:rPr lang="pt-BR" sz="1200" dirty="0"/>
              <a:t> envolve relações profundas e diversas com a sociedade, </a:t>
            </a:r>
            <a:r>
              <a:rPr lang="pt-BR" sz="1600" b="1" dirty="0"/>
              <a:t>não podendo ser reduzida</a:t>
            </a:r>
            <a:r>
              <a:rPr lang="pt-BR" sz="1200" dirty="0"/>
              <a:t> apenas a indicadores de empregabilidade</a:t>
            </a:r>
          </a:p>
          <a:p>
            <a:pPr lvl="0">
              <a:lnSpc>
                <a:spcPct val="114000"/>
              </a:lnSpc>
            </a:pPr>
            <a:endParaRPr lang="pt-BR" sz="1200" dirty="0"/>
          </a:p>
          <a:p>
            <a:pPr lvl="0">
              <a:lnSpc>
                <a:spcPct val="114000"/>
              </a:lnSpc>
            </a:pPr>
            <a:r>
              <a:rPr lang="pt-BR" sz="1200" dirty="0"/>
              <a:t>as universidades exibem em seu </a:t>
            </a:r>
            <a:r>
              <a:rPr lang="pt-BR" sz="1200" i="1" dirty="0" err="1"/>
              <a:t>mindset</a:t>
            </a:r>
            <a:r>
              <a:rPr lang="pt-BR" sz="1200" dirty="0"/>
              <a:t>, </a:t>
            </a:r>
            <a:r>
              <a:rPr lang="pt-BR" sz="1600" b="1" dirty="0"/>
              <a:t>esquemas tradicionais </a:t>
            </a:r>
            <a:r>
              <a:rPr lang="pt-BR" sz="1200" dirty="0"/>
              <a:t>que apresentam problemas para lidar com a </a:t>
            </a:r>
            <a:r>
              <a:rPr lang="pt-BR" sz="1400" b="1" dirty="0"/>
              <a:t>demanda crescente</a:t>
            </a:r>
            <a:r>
              <a:rPr lang="pt-BR" sz="1200" dirty="0"/>
              <a:t>, de pessoas que buscam maior </a:t>
            </a:r>
            <a:r>
              <a:rPr lang="pt-BR" sz="1400" b="1" dirty="0"/>
              <a:t>qualificação</a:t>
            </a:r>
            <a:r>
              <a:rPr lang="pt-BR" sz="1200" dirty="0"/>
              <a:t>, </a:t>
            </a:r>
            <a:r>
              <a:rPr lang="pt-BR" sz="1400" b="1" dirty="0"/>
              <a:t>interdisciplinaridade</a:t>
            </a:r>
            <a:r>
              <a:rPr lang="pt-BR" sz="1200" dirty="0"/>
              <a:t>, </a:t>
            </a:r>
            <a:r>
              <a:rPr lang="pt-BR" sz="1600" b="1" dirty="0"/>
              <a:t>diversidade</a:t>
            </a:r>
            <a:endParaRPr lang="pt-BR" sz="1200" dirty="0"/>
          </a:p>
          <a:p>
            <a:pPr lvl="0">
              <a:lnSpc>
                <a:spcPct val="114000"/>
              </a:lnSpc>
            </a:pPr>
            <a:endParaRPr lang="pt-BR" sz="1050" dirty="0"/>
          </a:p>
          <a:p>
            <a:pPr lvl="0">
              <a:lnSpc>
                <a:spcPct val="114000"/>
              </a:lnSpc>
            </a:pPr>
            <a:r>
              <a:rPr lang="pt-BR" sz="1200" dirty="0"/>
              <a:t>tem-se a evidenciação da </a:t>
            </a:r>
            <a:r>
              <a:rPr lang="pt-BR" sz="1600" b="1" dirty="0"/>
              <a:t>evasão</a:t>
            </a:r>
            <a:r>
              <a:rPr lang="pt-BR" sz="1200" dirty="0"/>
              <a:t>, que torna a estada dos jovens na universidade, </a:t>
            </a:r>
            <a:r>
              <a:rPr lang="pt-BR" sz="1600" b="1" dirty="0"/>
              <a:t>menos atrativa</a:t>
            </a:r>
            <a:endParaRPr lang="pt-BR" sz="1200" b="1" dirty="0"/>
          </a:p>
          <a:p>
            <a:pPr lvl="0">
              <a:lnSpc>
                <a:spcPct val="114000"/>
              </a:lnSpc>
            </a:pPr>
            <a:endParaRPr lang="pt-BR" sz="12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5EC60-1AE2-4570-AF80-898AABC1CE0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89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22392bc7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22392bc7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07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C841B-56D2-487E-A1AC-128A7A380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277BB8-39A2-403A-AC84-3F822714E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892A94-F6A0-4176-B23F-A90374E6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6C3C-4CA4-43D1-A86D-46C5B909D5A6}" type="datetimeFigureOut">
              <a:rPr lang="pt-BR" smtClean="0"/>
              <a:t>23/08/2020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C829C-F214-4489-988A-0AD38FAFC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782556-F981-4911-9115-A47CA86B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F576-32D2-4275-9B2A-728622829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1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4BC7A-EE3A-45DD-B193-71B5BCD3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38071-572E-4E60-A61D-23A7F51F2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E36027-5A8C-4E9B-94EB-CF599B6E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6C3C-4CA4-43D1-A86D-46C5B909D5A6}" type="datetimeFigureOut">
              <a:rPr lang="pt-BR" smtClean="0"/>
              <a:t>23/08/2020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15EBBF-CA60-405F-9EFD-4897BEE5C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CE5DE6-49BE-4898-A4AC-7C3A8661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F576-32D2-4275-9B2A-728622829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42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A9DDC3-52C5-4D26-9206-BED48EC06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635B3BA-FB2C-46DB-AD27-9CB5257EB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51CF76-2C5F-4B2D-BBC6-B8835337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6C3C-4CA4-43D1-A86D-46C5B909D5A6}" type="datetimeFigureOut">
              <a:rPr lang="pt-BR" smtClean="0"/>
              <a:t>23/08/2020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B3D02B-BCDE-42F9-925F-E08C4F82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6D808A-D66C-484B-B0DE-529E89403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F576-32D2-4275-9B2A-728622829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88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1941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1734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7627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6970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3911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5645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6356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933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8A5F3-A4B5-43EF-B9C1-9DDBC842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FE4A23-65CC-40F0-92FC-62C2066B5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46684B-C8A2-4C43-B11E-CF95D5F82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6C3C-4CA4-43D1-A86D-46C5B909D5A6}" type="datetimeFigureOut">
              <a:rPr lang="pt-BR" smtClean="0"/>
              <a:t>23/08/2020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823921-EDBF-4BCF-A9C8-B3D0DCBA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C533C3-BD22-4CE8-AFE4-10ABD2C4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F576-32D2-4275-9B2A-728622829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491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0379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695C7-B162-4462-88A8-3E8A0BF3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791884-4BAD-4145-AC60-7D9FB5911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B74732-38DF-488C-9324-7BEEF3FB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8203-71DC-4D60-993A-AC874F5A9C87}" type="datetimeFigureOut">
              <a:rPr lang="pt-BR" smtClean="0"/>
              <a:t>23/08/2020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8835D0-2F1F-4F21-946C-38D0E62F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A4318-9832-49A7-B441-1DD6B6A9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8A8F-6F02-4278-B51A-9466A445D4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77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E699E-09D4-41B6-BBEE-A73F7767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AF7B4F-EE3C-4FA7-A0BB-C046A24E2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39E94D-B8A8-417B-AF18-5575DFA6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6C3C-4CA4-43D1-A86D-46C5B909D5A6}" type="datetimeFigureOut">
              <a:rPr lang="pt-BR" smtClean="0"/>
              <a:t>23/08/2020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FE6F75-18FE-47A8-9C5A-6E88EFD2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3FD12C-097B-4E77-9638-EA888F44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F576-32D2-4275-9B2A-728622829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8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8EE9A-7D82-4132-B01D-D08CD094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F239C7-84C1-4B33-99AC-975BEF655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00C077-1E2F-462C-B7EC-5E45672D5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504527-2C06-4114-926D-57648BD4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6C3C-4CA4-43D1-A86D-46C5B909D5A6}" type="datetimeFigureOut">
              <a:rPr lang="pt-BR" smtClean="0"/>
              <a:t>23/08/2020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5EAD01-26A2-4D18-81BB-678A9769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B87F46-F9F3-45F4-82FB-73C6CCF9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F576-32D2-4275-9B2A-728622829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36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C36D1-51BA-44D3-A5E1-D4F6D33CA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F76BF3-6024-40E7-8CFE-483EC9BBE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73DFE6-1FC5-4D9E-82EF-42B44499E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EEFD7B7-6B06-4AE7-84CB-F4B7AE710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7ECD452-59BC-43CE-8833-9BB4E91347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24C5B53-5F70-4200-BC59-DA96F4EC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6C3C-4CA4-43D1-A86D-46C5B909D5A6}" type="datetimeFigureOut">
              <a:rPr lang="pt-BR" smtClean="0"/>
              <a:t>23/08/2020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807E70F-0CD8-4F8F-BF98-F7F31AD9B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6DB4519-5217-4BF0-A4EF-A198FC4D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F576-32D2-4275-9B2A-728622829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58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4D52C-FC8C-4598-8E49-29DDD5E1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4DDCD4A-EF63-4547-9D63-1AA4895BC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6C3C-4CA4-43D1-A86D-46C5B909D5A6}" type="datetimeFigureOut">
              <a:rPr lang="pt-BR" smtClean="0"/>
              <a:t>23/08/2020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CBF6B4-F11B-4023-8F75-4E53D2D5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C234B01-D028-40B7-A36C-7F086851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F576-32D2-4275-9B2A-728622829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02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F90758B-9203-409C-9CD8-6755285C7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6C3C-4CA4-43D1-A86D-46C5B909D5A6}" type="datetimeFigureOut">
              <a:rPr lang="pt-BR" smtClean="0"/>
              <a:t>23/08/2020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A04E3E-45F1-47EA-B99A-54D55E67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58586B7-B465-4FB3-A1A6-F60FCBC0F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F576-32D2-4275-9B2A-728622829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11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B8917-E408-4065-A6E6-F00E7528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4C06DC-57ED-40F2-9280-67F11B982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7E054EF-E1FB-41F1-963B-DF367C1D9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880A9-5F3E-460D-8B62-57A47594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6C3C-4CA4-43D1-A86D-46C5B909D5A6}" type="datetimeFigureOut">
              <a:rPr lang="pt-BR" smtClean="0"/>
              <a:t>23/08/2020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70CA2E-4DB9-4177-A5AB-E2B65DF96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15FD8D-8302-4A87-B01F-E357E18A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F576-32D2-4275-9B2A-728622829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67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CE8DC-2E4B-416E-9F47-0D382341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FC235EB-1B9F-45F9-A39E-1D0D4368C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113533-FF9A-4E77-8969-984BAA897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B8F13B-C58E-4B78-B69C-D348FB13F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6C3C-4CA4-43D1-A86D-46C5B909D5A6}" type="datetimeFigureOut">
              <a:rPr lang="pt-BR" smtClean="0"/>
              <a:t>23/08/2020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BB978F-6080-4476-97CD-E31EE2D6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BFA4C0-CE85-4EAF-B129-8C61197C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F576-32D2-4275-9B2A-728622829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19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A84BB14-013C-4668-9376-0631119B8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42D70F-825C-402B-AA7A-443E72C97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43DBF0-D3DB-4BD5-851E-2A048545F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66C3C-4CA4-43D1-A86D-46C5B909D5A6}" type="datetimeFigureOut">
              <a:rPr lang="pt-BR" smtClean="0"/>
              <a:t>23/08/2020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0D87BB-14B3-4111-808B-91292C38F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CC6AE0-250E-4A3B-AAE1-FD275FCD8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8F576-32D2-4275-9B2A-728622829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44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0937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hyperlink" Target="mailto:andrea.ct@ufsc.br" TargetMode="Externa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hyperlink" Target="mailto:marcelo_gomesba@hotmail.com" TargetMode="External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646C583A-8F15-4A79-B2FB-7DA5A1BE2BE7}"/>
              </a:ext>
            </a:extLst>
          </p:cNvPr>
          <p:cNvSpPr txBox="1">
            <a:spLocks/>
          </p:cNvSpPr>
          <p:nvPr/>
        </p:nvSpPr>
        <p:spPr>
          <a:xfrm>
            <a:off x="5190211" y="330036"/>
            <a:ext cx="6812399" cy="6197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oris PP" pitchFamily="34" charset="0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604068" y="1166842"/>
            <a:ext cx="6587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LGPD: O que muda na prática com a Lei 13.709/2018?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48B1E2B-67F3-4ACA-8BFA-4272952A8CB9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66B66D-4FE0-4A5F-9883-093AA0830520}"/>
              </a:ext>
            </a:extLst>
          </p:cNvPr>
          <p:cNvSpPr txBox="1"/>
          <p:nvPr/>
        </p:nvSpPr>
        <p:spPr>
          <a:xfrm>
            <a:off x="6843485" y="1166842"/>
            <a:ext cx="4601029" cy="604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4400" b="0" i="0" u="none" strike="noStrike" cap="none">
                <a:latin typeface="Lato Black" panose="020B0604020202020204" charset="0"/>
                <a:ea typeface="Arial"/>
                <a:cs typeface="Arial"/>
                <a:sym typeface="Arial"/>
              </a:defRPr>
            </a:lvl1pPr>
            <a:lvl2pPr marL="1219170" marR="0" lvl="1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Universidade Empreendedora no contexto brasileiro – da Torre de </a:t>
            </a:r>
            <a:r>
              <a:rPr lang="pt-BR" sz="4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Marﬁm</a:t>
            </a:r>
            <a:r>
              <a:rPr lang="pt-BR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 à pesquisa e extensão</a:t>
            </a:r>
          </a:p>
        </p:txBody>
      </p:sp>
      <p:pic>
        <p:nvPicPr>
          <p:cNvPr id="9" name="Imagem 8" descr="logo labegis.png">
            <a:extLst>
              <a:ext uri="{FF2B5EF4-FFF2-40B4-BE49-F238E27FC236}">
                <a16:creationId xmlns:a16="http://schemas.microsoft.com/office/drawing/2014/main" id="{FA31B00F-79C0-4032-9D63-87BBA9E76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49" y="330036"/>
            <a:ext cx="1325829" cy="13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970FA9EF-D5EE-49A2-9F06-283FDCAB2DA6}"/>
              </a:ext>
            </a:extLst>
          </p:cNvPr>
          <p:cNvGrpSpPr/>
          <p:nvPr/>
        </p:nvGrpSpPr>
        <p:grpSpPr>
          <a:xfrm>
            <a:off x="252437" y="325090"/>
            <a:ext cx="3571922" cy="3896389"/>
            <a:chOff x="351009" y="157904"/>
            <a:chExt cx="3446291" cy="3622120"/>
          </a:xfrm>
        </p:grpSpPr>
        <p:pic>
          <p:nvPicPr>
            <p:cNvPr id="10" name="Picture 2" descr="Resultado de imagem para UFSC VECTOR TRANSPARENT">
              <a:extLst>
                <a:ext uri="{FF2B5EF4-FFF2-40B4-BE49-F238E27FC236}">
                  <a16:creationId xmlns:a16="http://schemas.microsoft.com/office/drawing/2014/main" id="{A10D5E50-A83B-4933-BD1F-B802F6B65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09" y="157904"/>
              <a:ext cx="1320315" cy="1819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Google Shape;68;p13">
              <a:extLst>
                <a:ext uri="{FF2B5EF4-FFF2-40B4-BE49-F238E27FC236}">
                  <a16:creationId xmlns:a16="http://schemas.microsoft.com/office/drawing/2014/main" id="{DF03B62A-955D-42AB-8918-FD746F3BA8DD}"/>
                </a:ext>
              </a:extLst>
            </p:cNvPr>
            <p:cNvSpPr txBox="1">
              <a:spLocks/>
            </p:cNvSpPr>
            <p:nvPr/>
          </p:nvSpPr>
          <p:spPr>
            <a:xfrm>
              <a:off x="351009" y="1960062"/>
              <a:ext cx="3446291" cy="1819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B600"/>
                </a:buClr>
                <a:buSzPts val="1800"/>
                <a:buFont typeface="Raleway Light"/>
                <a:buChar char="●"/>
                <a:defRPr sz="1800" b="0" i="0" u="none" strike="noStrike" cap="none">
                  <a:solidFill>
                    <a:srgbClr val="666666"/>
                  </a:solidFill>
                  <a:latin typeface="Raleway Light"/>
                  <a:ea typeface="Raleway Light"/>
                  <a:cs typeface="Raleway Light"/>
                  <a:sym typeface="Raleway Light"/>
                </a:defRPr>
              </a:lvl1pPr>
              <a:lvl2pPr marL="914400" marR="0" lvl="1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B600"/>
                </a:buClr>
                <a:buSzPts val="1800"/>
                <a:buFont typeface="Raleway Light"/>
                <a:buChar char="○"/>
                <a:defRPr sz="1800" b="0" i="0" u="none" strike="noStrike" cap="none">
                  <a:solidFill>
                    <a:srgbClr val="666666"/>
                  </a:solidFill>
                  <a:latin typeface="Raleway Light"/>
                  <a:ea typeface="Raleway Light"/>
                  <a:cs typeface="Raleway Light"/>
                  <a:sym typeface="Raleway Light"/>
                </a:defRPr>
              </a:lvl2pPr>
              <a:lvl3pPr marL="1371600" marR="0" lvl="2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B600"/>
                </a:buClr>
                <a:buSzPts val="1800"/>
                <a:buFont typeface="Raleway Light"/>
                <a:buChar char="■"/>
                <a:defRPr sz="1800" b="0" i="0" u="none" strike="noStrike" cap="none">
                  <a:solidFill>
                    <a:srgbClr val="666666"/>
                  </a:solidFill>
                  <a:latin typeface="Raleway Light"/>
                  <a:ea typeface="Raleway Light"/>
                  <a:cs typeface="Raleway Light"/>
                  <a:sym typeface="Raleway Light"/>
                </a:defRPr>
              </a:lvl3pPr>
              <a:lvl4pPr marL="1828800" marR="0" lvl="3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800"/>
                <a:buFont typeface="Raleway Light"/>
                <a:buChar char="●"/>
                <a:defRPr sz="1800" b="0" i="0" u="none" strike="noStrike" cap="none">
                  <a:solidFill>
                    <a:srgbClr val="666666"/>
                  </a:solidFill>
                  <a:latin typeface="Raleway Light"/>
                  <a:ea typeface="Raleway Light"/>
                  <a:cs typeface="Raleway Light"/>
                  <a:sym typeface="Raleway Light"/>
                </a:defRPr>
              </a:lvl4pPr>
              <a:lvl5pPr marL="2286000" marR="0" lvl="4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800"/>
                <a:buFont typeface="Raleway Light"/>
                <a:buChar char="○"/>
                <a:defRPr sz="1800" b="0" i="0" u="none" strike="noStrike" cap="none">
                  <a:solidFill>
                    <a:srgbClr val="666666"/>
                  </a:solidFill>
                  <a:latin typeface="Raleway Light"/>
                  <a:ea typeface="Raleway Light"/>
                  <a:cs typeface="Raleway Light"/>
                  <a:sym typeface="Raleway Light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800"/>
                <a:buFont typeface="Raleway Light"/>
                <a:buChar char="■"/>
                <a:defRPr sz="1800" b="0" i="0" u="none" strike="noStrike" cap="none">
                  <a:solidFill>
                    <a:srgbClr val="666666"/>
                  </a:solidFill>
                  <a:latin typeface="Raleway Light"/>
                  <a:ea typeface="Raleway Light"/>
                  <a:cs typeface="Raleway Light"/>
                  <a:sym typeface="Raleway Light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800"/>
                <a:buFont typeface="Raleway Light"/>
                <a:buChar char="●"/>
                <a:defRPr sz="1800" b="0" i="0" u="none" strike="noStrike" cap="none">
                  <a:solidFill>
                    <a:srgbClr val="666666"/>
                  </a:solidFill>
                  <a:latin typeface="Raleway Light"/>
                  <a:ea typeface="Raleway Light"/>
                  <a:cs typeface="Raleway Light"/>
                  <a:sym typeface="Raleway Light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800"/>
                <a:buFont typeface="Raleway Light"/>
                <a:buChar char="○"/>
                <a:defRPr sz="1800" b="0" i="0" u="none" strike="noStrike" cap="none">
                  <a:solidFill>
                    <a:srgbClr val="666666"/>
                  </a:solidFill>
                  <a:latin typeface="Raleway Light"/>
                  <a:ea typeface="Raleway Light"/>
                  <a:cs typeface="Raleway Light"/>
                  <a:sym typeface="Raleway Light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800"/>
                <a:buFont typeface="Raleway Light"/>
                <a:buChar char="■"/>
                <a:defRPr sz="1800" b="0" i="0" u="none" strike="noStrike" cap="none">
                  <a:solidFill>
                    <a:srgbClr val="666666"/>
                  </a:solidFill>
                  <a:latin typeface="Raleway Light"/>
                  <a:ea typeface="Raleway Light"/>
                  <a:cs typeface="Raleway Light"/>
                  <a:sym typeface="Raleway Light"/>
                </a:defRPr>
              </a:lvl9pPr>
            </a:lstStyle>
            <a:p>
              <a:pPr marL="0" indent="0">
                <a:buNone/>
              </a:pPr>
              <a:r>
                <a:rPr lang="pt-BR" sz="1400" b="1" dirty="0">
                  <a:solidFill>
                    <a:srgbClr val="434343"/>
                  </a:solidFill>
                  <a:latin typeface="Calibri" panose="020F0502020204030204" pitchFamily="34" charset="0"/>
                </a:rPr>
                <a:t>GRADUAÇÃO EM TECNOLOGIAS DE INFORMAÇÃO E COMUNICAÇÃO</a:t>
              </a:r>
              <a:endParaRPr lang="pt-BR" sz="1400" dirty="0">
                <a:solidFill>
                  <a:srgbClr val="434343"/>
                </a:solidFill>
                <a:latin typeface="Calibri" panose="020F0502020204030204" pitchFamily="34" charset="0"/>
              </a:endParaRPr>
            </a:p>
            <a:p>
              <a:pPr marL="0" indent="0">
                <a:buNone/>
              </a:pPr>
              <a:r>
                <a:rPr lang="pt-BR" sz="1400" dirty="0">
                  <a:latin typeface="Calibri" panose="020F0502020204030204" pitchFamily="34" charset="0"/>
                </a:rPr>
                <a:t>Unidade Jardim das Avenidas Graduação e Administrativo</a:t>
              </a:r>
            </a:p>
            <a:p>
              <a:pPr marL="0" indent="0">
                <a:buNone/>
              </a:pPr>
              <a:r>
                <a:rPr lang="pt-BR" sz="1400" dirty="0">
                  <a:latin typeface="Calibri" panose="020F0502020204030204" pitchFamily="34" charset="0"/>
                </a:rPr>
                <a:t>Rod. Gov. Jorge Lacerda, 3201 </a:t>
              </a:r>
            </a:p>
            <a:p>
              <a:pPr marL="0" indent="0">
                <a:buNone/>
              </a:pPr>
              <a:r>
                <a:rPr lang="pt-BR" sz="1400" dirty="0">
                  <a:latin typeface="Calibri" panose="020F0502020204030204" pitchFamily="34" charset="0"/>
                </a:rPr>
                <a:t>Jardim das Avenidas – Araranguá – SC - CEP: 88.906-072</a:t>
              </a:r>
              <a:br>
                <a:rPr lang="pt-BR" sz="1400" dirty="0">
                  <a:latin typeface="Lato Black" panose="020B0604020202020204" charset="0"/>
                </a:rPr>
              </a:br>
              <a:endParaRPr lang="pt-BR" sz="1400" b="1" dirty="0">
                <a:solidFill>
                  <a:srgbClr val="434343"/>
                </a:solidFill>
                <a:latin typeface="Lato Black" panose="020B0604020202020204" charset="0"/>
              </a:endParaRPr>
            </a:p>
          </p:txBody>
        </p: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1499E72D-BBF2-4244-A942-BD1389BF8CDF}"/>
              </a:ext>
            </a:extLst>
          </p:cNvPr>
          <p:cNvSpPr/>
          <p:nvPr/>
        </p:nvSpPr>
        <p:spPr>
          <a:xfrm>
            <a:off x="-2264712" y="3100826"/>
            <a:ext cx="1778288" cy="169277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C2A8588-14BE-456D-BCF7-D49DE2D9F268}"/>
              </a:ext>
            </a:extLst>
          </p:cNvPr>
          <p:cNvSpPr/>
          <p:nvPr/>
        </p:nvSpPr>
        <p:spPr>
          <a:xfrm>
            <a:off x="-2264712" y="5165229"/>
            <a:ext cx="1778288" cy="1692771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93533FCA-2AC8-4BEB-9390-9E2E6CB435E0}"/>
              </a:ext>
            </a:extLst>
          </p:cNvPr>
          <p:cNvSpPr/>
          <p:nvPr/>
        </p:nvSpPr>
        <p:spPr>
          <a:xfrm>
            <a:off x="690038" y="4766286"/>
            <a:ext cx="3770220" cy="797886"/>
          </a:xfrm>
          <a:custGeom>
            <a:avLst/>
            <a:gdLst>
              <a:gd name="connsiteX0" fmla="*/ 0 w 3201180"/>
              <a:gd name="connsiteY0" fmla="*/ 0 h 667727"/>
              <a:gd name="connsiteX1" fmla="*/ 2867317 w 3201180"/>
              <a:gd name="connsiteY1" fmla="*/ 0 h 667727"/>
              <a:gd name="connsiteX2" fmla="*/ 3201180 w 3201180"/>
              <a:gd name="connsiteY2" fmla="*/ 333864 h 667727"/>
              <a:gd name="connsiteX3" fmla="*/ 2867317 w 3201180"/>
              <a:gd name="connsiteY3" fmla="*/ 667727 h 667727"/>
              <a:gd name="connsiteX4" fmla="*/ 0 w 3201180"/>
              <a:gd name="connsiteY4" fmla="*/ 667727 h 667727"/>
              <a:gd name="connsiteX5" fmla="*/ 0 w 3201180"/>
              <a:gd name="connsiteY5" fmla="*/ 0 h 66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1180" h="667727">
                <a:moveTo>
                  <a:pt x="3201180" y="667726"/>
                </a:moveTo>
                <a:lnTo>
                  <a:pt x="333863" y="667726"/>
                </a:lnTo>
                <a:lnTo>
                  <a:pt x="0" y="333863"/>
                </a:lnTo>
                <a:lnTo>
                  <a:pt x="333863" y="1"/>
                </a:lnTo>
                <a:lnTo>
                  <a:pt x="3201180" y="1"/>
                </a:lnTo>
                <a:lnTo>
                  <a:pt x="3201180" y="667726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1381" tIns="53341" rIns="99568" bIns="5334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>
                <a:latin typeface="Lato" panose="020B0604020202020204" charset="0"/>
              </a:rPr>
              <a:t>Marcelo Gomes </a:t>
            </a:r>
            <a:r>
              <a:rPr lang="pt-BR" sz="1400" kern="1200" dirty="0" err="1">
                <a:latin typeface="Lato" panose="020B0604020202020204" charset="0"/>
              </a:rPr>
              <a:t>Bá</a:t>
            </a:r>
            <a:endParaRPr lang="pt-BR" sz="1400" kern="1200" dirty="0">
              <a:latin typeface="Lato" panose="020B0604020202020204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dirty="0">
                <a:latin typeface="Lato" panose="020B0604020202020204" charset="0"/>
              </a:rPr>
              <a:t>Bolsista PIBIC</a:t>
            </a:r>
            <a:endParaRPr lang="pt-BR" sz="1400" kern="1200" dirty="0">
              <a:latin typeface="Lato" panose="020B0604020202020204" charset="0"/>
            </a:endParaRPr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00B7CF31-C77A-48D2-A309-019D75E0119B}"/>
              </a:ext>
            </a:extLst>
          </p:cNvPr>
          <p:cNvSpPr/>
          <p:nvPr/>
        </p:nvSpPr>
        <p:spPr>
          <a:xfrm>
            <a:off x="690037" y="5756423"/>
            <a:ext cx="3770221" cy="797886"/>
          </a:xfrm>
          <a:custGeom>
            <a:avLst/>
            <a:gdLst>
              <a:gd name="connsiteX0" fmla="*/ 0 w 3201180"/>
              <a:gd name="connsiteY0" fmla="*/ 0 h 667727"/>
              <a:gd name="connsiteX1" fmla="*/ 2867317 w 3201180"/>
              <a:gd name="connsiteY1" fmla="*/ 0 h 667727"/>
              <a:gd name="connsiteX2" fmla="*/ 3201180 w 3201180"/>
              <a:gd name="connsiteY2" fmla="*/ 333864 h 667727"/>
              <a:gd name="connsiteX3" fmla="*/ 2867317 w 3201180"/>
              <a:gd name="connsiteY3" fmla="*/ 667727 h 667727"/>
              <a:gd name="connsiteX4" fmla="*/ 0 w 3201180"/>
              <a:gd name="connsiteY4" fmla="*/ 667727 h 667727"/>
              <a:gd name="connsiteX5" fmla="*/ 0 w 3201180"/>
              <a:gd name="connsiteY5" fmla="*/ 0 h 66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1180" h="667727">
                <a:moveTo>
                  <a:pt x="3201180" y="667726"/>
                </a:moveTo>
                <a:lnTo>
                  <a:pt x="333863" y="667726"/>
                </a:lnTo>
                <a:lnTo>
                  <a:pt x="0" y="333863"/>
                </a:lnTo>
                <a:lnTo>
                  <a:pt x="333863" y="1"/>
                </a:lnTo>
                <a:lnTo>
                  <a:pt x="3201180" y="1"/>
                </a:lnTo>
                <a:lnTo>
                  <a:pt x="3201180" y="667726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1381" tIns="53341" rIns="99568" bIns="5334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 err="1">
                <a:latin typeface="Lato" panose="020B0604020202020204" charset="0"/>
              </a:rPr>
              <a:t>Profª</a:t>
            </a:r>
            <a:r>
              <a:rPr lang="pt-BR" sz="1400" kern="1200" dirty="0">
                <a:latin typeface="Lato" panose="020B0604020202020204" charset="0"/>
              </a:rPr>
              <a:t> </a:t>
            </a:r>
            <a:r>
              <a:rPr lang="pt-BR" sz="1400" kern="1200" dirty="0" err="1">
                <a:latin typeface="Lato" panose="020B0604020202020204" charset="0"/>
              </a:rPr>
              <a:t>Dr</a:t>
            </a:r>
            <a:r>
              <a:rPr lang="pt-BR" sz="1400" kern="1200" dirty="0">
                <a:latin typeface="Lato" panose="020B0604020202020204" charset="0"/>
              </a:rPr>
              <a:t>ª Andréa Cristina </a:t>
            </a:r>
            <a:r>
              <a:rPr lang="pt-BR" sz="1400" kern="1200" dirty="0" err="1">
                <a:latin typeface="Lato" panose="020B0604020202020204" charset="0"/>
              </a:rPr>
              <a:t>Trierweiller</a:t>
            </a:r>
            <a:endParaRPr lang="pt-BR" sz="1400" kern="1200" dirty="0">
              <a:latin typeface="Lato" panose="020B0604020202020204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kern="1200" dirty="0">
                <a:latin typeface="Lato" panose="020B0604020202020204" charset="0"/>
              </a:rPr>
              <a:t>Profa. Coordenadora Projeto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62D7438-9767-446C-9F5D-3C9B8351E9A6}"/>
              </a:ext>
            </a:extLst>
          </p:cNvPr>
          <p:cNvSpPr txBox="1"/>
          <p:nvPr/>
        </p:nvSpPr>
        <p:spPr>
          <a:xfrm>
            <a:off x="6130679" y="467474"/>
            <a:ext cx="233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PROJETO PIBIC</a:t>
            </a:r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162C6E42-B406-4CEB-8B6A-891FD140B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59"/>
    </mc:Choice>
    <mc:Fallback xmlns="">
      <p:transition spd="slow" advTm="17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83F1FE6A-9662-470B-8073-7B75EAF32EC9}"/>
              </a:ext>
            </a:extLst>
          </p:cNvPr>
          <p:cNvGrpSpPr/>
          <p:nvPr/>
        </p:nvGrpSpPr>
        <p:grpSpPr>
          <a:xfrm>
            <a:off x="0" y="-1"/>
            <a:ext cx="12192000" cy="2085975"/>
            <a:chOff x="0" y="-4"/>
            <a:chExt cx="5400000" cy="8568310"/>
          </a:xfrm>
          <a:solidFill>
            <a:srgbClr val="3B3838"/>
          </a:solidFill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9CFFD9C9-2D23-4A51-8B01-F76804F198E0}"/>
                </a:ext>
              </a:extLst>
            </p:cNvPr>
            <p:cNvSpPr/>
            <p:nvPr/>
          </p:nvSpPr>
          <p:spPr>
            <a:xfrm>
              <a:off x="0" y="-4"/>
              <a:ext cx="5400000" cy="8568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6DCE5BC5-88F2-41D3-A92B-1AAADE40E6A9}"/>
                </a:ext>
              </a:extLst>
            </p:cNvPr>
            <p:cNvSpPr/>
            <p:nvPr/>
          </p:nvSpPr>
          <p:spPr>
            <a:xfrm>
              <a:off x="0" y="2701297"/>
              <a:ext cx="5400000" cy="37926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pt-BR" sz="5400" b="1" dirty="0">
                  <a:solidFill>
                    <a:schemeClr val="bg1"/>
                  </a:solidFill>
                </a:rPr>
                <a:t>Análise e tratamento dos dados</a:t>
              </a:r>
              <a:endParaRPr lang="pt-BR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Retângulo 31">
            <a:extLst>
              <a:ext uri="{FF2B5EF4-FFF2-40B4-BE49-F238E27FC236}">
                <a16:creationId xmlns:a16="http://schemas.microsoft.com/office/drawing/2014/main" id="{CE436FB0-0335-4961-B67B-6EFF6E4326B7}"/>
              </a:ext>
            </a:extLst>
          </p:cNvPr>
          <p:cNvSpPr/>
          <p:nvPr/>
        </p:nvSpPr>
        <p:spPr>
          <a:xfrm>
            <a:off x="-2188681" y="3745226"/>
            <a:ext cx="1676094" cy="14725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FA17BA0D-DA56-4313-80E2-317C69BCE80C}"/>
              </a:ext>
            </a:extLst>
          </p:cNvPr>
          <p:cNvSpPr/>
          <p:nvPr/>
        </p:nvSpPr>
        <p:spPr>
          <a:xfrm>
            <a:off x="-2188681" y="5340010"/>
            <a:ext cx="1676094" cy="14725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0ED64B58-DE20-4CA2-ADA2-952FDFE7B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310479"/>
              </p:ext>
            </p:extLst>
          </p:nvPr>
        </p:nvGraphicFramePr>
        <p:xfrm>
          <a:off x="6096000" y="2627931"/>
          <a:ext cx="5791200" cy="4087451"/>
        </p:xfrm>
        <a:graphic>
          <a:graphicData uri="http://schemas.openxmlformats.org/drawingml/2006/table">
            <a:tbl>
              <a:tblPr firstRow="1" firstCol="1" bandRow="1"/>
              <a:tblGrid>
                <a:gridCol w="1930400">
                  <a:extLst>
                    <a:ext uri="{9D8B030D-6E8A-4147-A177-3AD203B41FA5}">
                      <a16:colId xmlns:a16="http://schemas.microsoft.com/office/drawing/2014/main" val="1185603139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434597452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264996293"/>
                    </a:ext>
                  </a:extLst>
                </a:gridCol>
              </a:tblGrid>
              <a:tr h="2433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Estrutura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Instituição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por ator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521935"/>
                  </a:ext>
                </a:extLst>
              </a:tr>
              <a:tr h="2340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Político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757599"/>
                  </a:ext>
                </a:extLst>
              </a:tr>
              <a:tr h="4866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Financeiro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Instituições Financeiras</a:t>
                      </a: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994076"/>
                  </a:ext>
                </a:extLst>
              </a:tr>
              <a:tr h="23403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Mercado de trabalho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Instituições de Ensino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740210"/>
                  </a:ext>
                </a:extLst>
              </a:tr>
              <a:tr h="4564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Entidade de pesquisa e desenvolvimento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182047"/>
                  </a:ext>
                </a:extLst>
              </a:tr>
              <a:tr h="4866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Fundação de apoio à Pesquisa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734160"/>
                  </a:ext>
                </a:extLst>
              </a:tr>
              <a:tr h="2433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Escola de Governo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081710"/>
                  </a:ext>
                </a:extLst>
              </a:tr>
              <a:tr h="4866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Serviço de apoio a empreendedores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758126"/>
                  </a:ext>
                </a:extLst>
              </a:tr>
              <a:tr h="7299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Associação que congrega empresas de 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556526"/>
                  </a:ext>
                </a:extLst>
              </a:tr>
              <a:tr h="2433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Produtivo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Empreendedores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714167"/>
                  </a:ext>
                </a:extLst>
              </a:tr>
              <a:tr h="24330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entrevistados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7915"/>
                  </a:ext>
                </a:extLst>
              </a:tr>
            </a:tbl>
          </a:graphicData>
        </a:graphic>
      </p:graphicFrame>
      <p:sp>
        <p:nvSpPr>
          <p:cNvPr id="62" name="Retângulo 61">
            <a:extLst>
              <a:ext uri="{FF2B5EF4-FFF2-40B4-BE49-F238E27FC236}">
                <a16:creationId xmlns:a16="http://schemas.microsoft.com/office/drawing/2014/main" id="{47B9182D-96BC-4AE2-B954-AAD9FE180509}"/>
              </a:ext>
            </a:extLst>
          </p:cNvPr>
          <p:cNvSpPr/>
          <p:nvPr/>
        </p:nvSpPr>
        <p:spPr>
          <a:xfrm>
            <a:off x="567250" y="2241210"/>
            <a:ext cx="5277110" cy="337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t-BR" sz="2400" b="1" dirty="0"/>
              <a:t>Estudo de campo:</a:t>
            </a:r>
          </a:p>
          <a:p>
            <a:pPr marL="342900" indent="-254000">
              <a:lnSpc>
                <a:spcPct val="114000"/>
              </a:lnSpc>
              <a:buFont typeface="Calibri" panose="020F0502020204030204" pitchFamily="34" charset="0"/>
              <a:buChar char="–"/>
            </a:pPr>
            <a:r>
              <a:rPr lang="pt-BR" sz="2000" dirty="0"/>
              <a:t>entrevistas com atores</a:t>
            </a:r>
          </a:p>
          <a:p>
            <a:pPr marL="342900" indent="-254000">
              <a:lnSpc>
                <a:spcPct val="114000"/>
              </a:lnSpc>
              <a:buFont typeface="Calibri" panose="020F0502020204030204" pitchFamily="34" charset="0"/>
              <a:buChar char="–"/>
            </a:pPr>
            <a:r>
              <a:rPr lang="pt-BR" sz="2000" b="1" dirty="0"/>
              <a:t>ecossistema</a:t>
            </a:r>
            <a:r>
              <a:rPr lang="pt-BR" sz="2000" dirty="0"/>
              <a:t> de uma universidade empreendedora (WHITLEY, 1999)</a:t>
            </a:r>
          </a:p>
          <a:p>
            <a:pPr marL="88900">
              <a:lnSpc>
                <a:spcPct val="114000"/>
              </a:lnSpc>
            </a:pPr>
            <a:endParaRPr lang="pt-BR" sz="2000" dirty="0"/>
          </a:p>
          <a:p>
            <a:pPr>
              <a:lnSpc>
                <a:spcPct val="114000"/>
              </a:lnSpc>
            </a:pPr>
            <a:r>
              <a:rPr lang="pt-BR" sz="2400" b="1" dirty="0"/>
              <a:t>Tratamento dos dados:</a:t>
            </a:r>
          </a:p>
          <a:p>
            <a:pPr marL="342900" indent="-254000">
              <a:lnSpc>
                <a:spcPct val="114000"/>
              </a:lnSpc>
              <a:buFont typeface="Calibri" panose="020F0502020204030204" pitchFamily="34" charset="0"/>
              <a:buChar char="–"/>
            </a:pPr>
            <a:r>
              <a:rPr lang="pt-BR" sz="2000" dirty="0"/>
              <a:t>análise de conteúdo (BARDIN, 2011)</a:t>
            </a:r>
          </a:p>
          <a:p>
            <a:pPr marL="342900" indent="-254000">
              <a:lnSpc>
                <a:spcPct val="114000"/>
              </a:lnSpc>
              <a:buFont typeface="Calibri" panose="020F0502020204030204" pitchFamily="34" charset="0"/>
              <a:buChar char="–"/>
            </a:pPr>
            <a:r>
              <a:rPr lang="pt-BR" sz="2000" dirty="0"/>
              <a:t>Questões abertas (28) </a:t>
            </a:r>
          </a:p>
          <a:p>
            <a:pPr marL="342900" indent="-254000">
              <a:lnSpc>
                <a:spcPct val="114000"/>
              </a:lnSpc>
              <a:buFont typeface="Calibri" panose="020F0502020204030204" pitchFamily="34" charset="0"/>
              <a:buChar char="–"/>
            </a:pPr>
            <a:r>
              <a:rPr lang="pt-BR" sz="2000" dirty="0"/>
              <a:t>Respostas gravadas, transcritas e codificadas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B493080-82CE-4B96-A5A6-564DE924DCC1}"/>
              </a:ext>
            </a:extLst>
          </p:cNvPr>
          <p:cNvSpPr/>
          <p:nvPr/>
        </p:nvSpPr>
        <p:spPr>
          <a:xfrm>
            <a:off x="6096000" y="2241210"/>
            <a:ext cx="4497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Atores institucionais do ambiente de negócios</a:t>
            </a:r>
          </a:p>
        </p:txBody>
      </p:sp>
      <p:pic>
        <p:nvPicPr>
          <p:cNvPr id="7" name="Áudio 6">
            <a:hlinkClick r:id="" action="ppaction://media"/>
            <a:extLst>
              <a:ext uri="{FF2B5EF4-FFF2-40B4-BE49-F238E27FC236}">
                <a16:creationId xmlns:a16="http://schemas.microsoft.com/office/drawing/2014/main" id="{3DD0FE8B-0F60-4D77-921F-CBEAF0F1F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92"/>
    </mc:Choice>
    <mc:Fallback xmlns="">
      <p:transition spd="slow" advTm="21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DEA63ED-F3B0-4D0B-9902-0E31B621D8ED}"/>
              </a:ext>
            </a:extLst>
          </p:cNvPr>
          <p:cNvGrpSpPr/>
          <p:nvPr/>
        </p:nvGrpSpPr>
        <p:grpSpPr>
          <a:xfrm>
            <a:off x="0" y="-1"/>
            <a:ext cx="12192000" cy="2079886"/>
            <a:chOff x="0" y="-5"/>
            <a:chExt cx="5400000" cy="11344831"/>
          </a:xfrm>
          <a:solidFill>
            <a:srgbClr val="106770"/>
          </a:solidFill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C7AA3097-DD89-40CC-AF34-B09A67311FC0}"/>
                </a:ext>
              </a:extLst>
            </p:cNvPr>
            <p:cNvSpPr/>
            <p:nvPr/>
          </p:nvSpPr>
          <p:spPr>
            <a:xfrm>
              <a:off x="0" y="-5"/>
              <a:ext cx="5400000" cy="113448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A6699390-F427-4D12-9EAC-AFF51407EBDA}"/>
                </a:ext>
              </a:extLst>
            </p:cNvPr>
            <p:cNvSpPr txBox="1"/>
            <p:nvPr/>
          </p:nvSpPr>
          <p:spPr>
            <a:xfrm>
              <a:off x="59041" y="1631678"/>
              <a:ext cx="4320022" cy="821931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 sz="4400" b="0" i="0" u="none" strike="noStrike" cap="none">
                  <a:latin typeface="Lato Black" panose="020B0604020202020204" charset="0"/>
                  <a:ea typeface="Arial"/>
                  <a:cs typeface="Arial"/>
                  <a:sym typeface="Arial"/>
                </a:defRPr>
              </a:lvl1pPr>
              <a:lvl2pPr marL="1219170" marR="0" lvl="1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828754" marR="0" lvl="2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2438339" marR="0" lvl="3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3047924" marR="0" lvl="4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3657509" marR="0" lvl="5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4267093" marR="0" lvl="6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4876678" marR="0" lvl="7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5486263" marR="0" lvl="8" indent="-423323">
                <a:lnSpc>
                  <a:spcPct val="115000"/>
                </a:lnSpc>
                <a:spcBef>
                  <a:spcPts val="2133"/>
                </a:spcBef>
                <a:spcAft>
                  <a:spcPts val="2133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4000" b="1" dirty="0">
                  <a:solidFill>
                    <a:schemeClr val="bg1"/>
                  </a:solidFill>
                  <a:latin typeface="+mn-lt"/>
                </a:rPr>
                <a:t>Como você vê a atuação da universidade em termos de ensino, pesquisa e extensão?</a:t>
              </a:r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FE247FB7-F7DE-4244-B9F3-31E217C20BA9}"/>
              </a:ext>
            </a:extLst>
          </p:cNvPr>
          <p:cNvSpPr/>
          <p:nvPr/>
        </p:nvSpPr>
        <p:spPr>
          <a:xfrm>
            <a:off x="602678" y="2130610"/>
            <a:ext cx="5756618" cy="1892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t-BR" sz="3200" b="1" dirty="0">
                <a:solidFill>
                  <a:srgbClr val="126978"/>
                </a:solidFill>
              </a:rPr>
              <a:t>Unidades de Registro:</a:t>
            </a:r>
          </a:p>
          <a:p>
            <a:pPr marL="190500" indent="-190500">
              <a:lnSpc>
                <a:spcPct val="114000"/>
              </a:lnSpc>
              <a:buFont typeface="Calibri" panose="020F0502020204030204" pitchFamily="34" charset="0"/>
              <a:buChar char="–"/>
            </a:pPr>
            <a:r>
              <a:rPr lang="pt-BR" sz="2400" dirty="0">
                <a:solidFill>
                  <a:srgbClr val="126978"/>
                </a:solidFill>
              </a:rPr>
              <a:t>tríade é desequilibrada</a:t>
            </a:r>
          </a:p>
          <a:p>
            <a:pPr marL="190500" indent="-190500">
              <a:lnSpc>
                <a:spcPct val="114000"/>
              </a:lnSpc>
              <a:buFont typeface="Calibri" panose="020F0502020204030204" pitchFamily="34" charset="0"/>
              <a:buChar char="–"/>
            </a:pPr>
            <a:r>
              <a:rPr lang="pt-BR" sz="2400" dirty="0">
                <a:solidFill>
                  <a:srgbClr val="126978"/>
                </a:solidFill>
              </a:rPr>
              <a:t>o ensino está mais estruturado</a:t>
            </a:r>
          </a:p>
          <a:p>
            <a:pPr marL="190500" indent="-190500">
              <a:lnSpc>
                <a:spcPct val="114000"/>
              </a:lnSpc>
              <a:buFont typeface="Calibri" panose="020F0502020204030204" pitchFamily="34" charset="0"/>
              <a:buChar char="–"/>
            </a:pPr>
            <a:r>
              <a:rPr lang="pt-BR" sz="2400" dirty="0">
                <a:solidFill>
                  <a:srgbClr val="126978"/>
                </a:solidFill>
              </a:rPr>
              <a:t>a extensão precisa ser fortalecida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629E1C3-6E4A-4CF4-BEB7-B42F5D23AE3D}"/>
              </a:ext>
            </a:extLst>
          </p:cNvPr>
          <p:cNvSpPr/>
          <p:nvPr/>
        </p:nvSpPr>
        <p:spPr>
          <a:xfrm>
            <a:off x="-1487432" y="5970198"/>
            <a:ext cx="1086629" cy="876300"/>
          </a:xfrm>
          <a:prstGeom prst="rect">
            <a:avLst/>
          </a:prstGeom>
          <a:solidFill>
            <a:srgbClr val="299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30439D3-5D5C-469F-9D79-4DCF111D9083}"/>
              </a:ext>
            </a:extLst>
          </p:cNvPr>
          <p:cNvSpPr/>
          <p:nvPr/>
        </p:nvSpPr>
        <p:spPr>
          <a:xfrm>
            <a:off x="-1487432" y="4836103"/>
            <a:ext cx="1086628" cy="876300"/>
          </a:xfrm>
          <a:prstGeom prst="rect">
            <a:avLst/>
          </a:prstGeom>
          <a:solidFill>
            <a:srgbClr val="10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B996241-7EFA-4A35-A1F0-F76F13373AE2}"/>
              </a:ext>
            </a:extLst>
          </p:cNvPr>
          <p:cNvGrpSpPr/>
          <p:nvPr/>
        </p:nvGrpSpPr>
        <p:grpSpPr>
          <a:xfrm>
            <a:off x="108918" y="4229876"/>
            <a:ext cx="6720214" cy="2460483"/>
            <a:chOff x="285497" y="3383421"/>
            <a:chExt cx="6720214" cy="2460483"/>
          </a:xfrm>
        </p:grpSpPr>
        <p:grpSp>
          <p:nvGrpSpPr>
            <p:cNvPr id="57" name="Agrupar 56">
              <a:extLst>
                <a:ext uri="{FF2B5EF4-FFF2-40B4-BE49-F238E27FC236}">
                  <a16:creationId xmlns:a16="http://schemas.microsoft.com/office/drawing/2014/main" id="{9F2B03FB-851B-49C5-8ECF-D50F1AAE3149}"/>
                </a:ext>
              </a:extLst>
            </p:cNvPr>
            <p:cNvGrpSpPr/>
            <p:nvPr/>
          </p:nvGrpSpPr>
          <p:grpSpPr>
            <a:xfrm>
              <a:off x="791121" y="3383421"/>
              <a:ext cx="6214590" cy="2460483"/>
              <a:chOff x="6668086" y="4726661"/>
              <a:chExt cx="5163723" cy="2460483"/>
            </a:xfrm>
          </p:grpSpPr>
          <p:sp>
            <p:nvSpPr>
              <p:cNvPr id="59" name="Fluxograma: Processo 58">
                <a:extLst>
                  <a:ext uri="{FF2B5EF4-FFF2-40B4-BE49-F238E27FC236}">
                    <a16:creationId xmlns:a16="http://schemas.microsoft.com/office/drawing/2014/main" id="{5B5888CD-14F6-441A-9B2A-87E31A51039E}"/>
                  </a:ext>
                </a:extLst>
              </p:cNvPr>
              <p:cNvSpPr/>
              <p:nvPr/>
            </p:nvSpPr>
            <p:spPr>
              <a:xfrm>
                <a:off x="6668086" y="4726661"/>
                <a:ext cx="5163723" cy="2460483"/>
              </a:xfrm>
              <a:prstGeom prst="flowChartProcess">
                <a:avLst/>
              </a:prstGeom>
              <a:solidFill>
                <a:srgbClr val="299E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324816DE-8143-4B6E-8878-D6E318967E0A}"/>
                  </a:ext>
                </a:extLst>
              </p:cNvPr>
              <p:cNvSpPr/>
              <p:nvPr/>
            </p:nvSpPr>
            <p:spPr>
              <a:xfrm>
                <a:off x="7182292" y="4833517"/>
                <a:ext cx="456595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000" i="1" dirty="0">
                    <a:solidFill>
                      <a:schemeClr val="bg1"/>
                    </a:solidFill>
                  </a:rPr>
                  <a:t>O </a:t>
                </a:r>
                <a:r>
                  <a:rPr lang="pt-BR" sz="2000" b="1" i="1" u="sng" dirty="0">
                    <a:solidFill>
                      <a:schemeClr val="bg1"/>
                    </a:solidFill>
                  </a:rPr>
                  <a:t>ensino ela cumpre com excelência</a:t>
                </a:r>
                <a:r>
                  <a:rPr lang="pt-BR" sz="2000" i="1" dirty="0">
                    <a:solidFill>
                      <a:schemeClr val="bg1"/>
                    </a:solidFill>
                  </a:rPr>
                  <a:t>, a parte de formação de jovens, pesquisa também a gente vê muita pesquisa de ponta e </a:t>
                </a:r>
                <a:r>
                  <a:rPr lang="pt-BR" sz="2000" b="1" i="1" u="sng" dirty="0">
                    <a:solidFill>
                      <a:schemeClr val="bg1"/>
                    </a:solidFill>
                  </a:rPr>
                  <a:t>a extensão no meu ponto de vista é a parte mais fraca </a:t>
                </a:r>
                <a:r>
                  <a:rPr lang="pt-BR" sz="2000" i="1" dirty="0">
                    <a:solidFill>
                      <a:schemeClr val="bg1"/>
                    </a:solidFill>
                  </a:rPr>
                  <a:t>desse tripé, então o fortalecimento dessa extensão poderia ser um catalisador para uma visão mais empreendedora.</a:t>
                </a:r>
              </a:p>
            </p:txBody>
          </p:sp>
        </p:grp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815021AE-4DD5-4A28-BEEB-EEA8E45BA9AE}"/>
                </a:ext>
              </a:extLst>
            </p:cNvPr>
            <p:cNvGrpSpPr/>
            <p:nvPr/>
          </p:nvGrpSpPr>
          <p:grpSpPr>
            <a:xfrm>
              <a:off x="285497" y="4127699"/>
              <a:ext cx="1011246" cy="971924"/>
              <a:chOff x="285497" y="4127699"/>
              <a:chExt cx="1011246" cy="971924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7F6000B7-5496-4C28-BC28-58AF09207555}"/>
                  </a:ext>
                </a:extLst>
              </p:cNvPr>
              <p:cNvSpPr/>
              <p:nvPr/>
            </p:nvSpPr>
            <p:spPr>
              <a:xfrm>
                <a:off x="285497" y="4127699"/>
                <a:ext cx="1011246" cy="9719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169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9" name="Imagem 38" descr="Uma imagem contendo placa&#10;&#10;Descrição gerada automaticamente">
                <a:extLst>
                  <a:ext uri="{FF2B5EF4-FFF2-40B4-BE49-F238E27FC236}">
                    <a16:creationId xmlns:a16="http://schemas.microsoft.com/office/drawing/2014/main" id="{7A0518E5-470F-461E-BA3B-21DB9AAE73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812" y="4274731"/>
                <a:ext cx="618852" cy="618852"/>
              </a:xfrm>
              <a:prstGeom prst="rect">
                <a:avLst/>
              </a:prstGeom>
            </p:spPr>
          </p:pic>
        </p:grpSp>
      </p:grpSp>
      <p:sp>
        <p:nvSpPr>
          <p:cNvPr id="45" name="Retângulo 44">
            <a:extLst>
              <a:ext uri="{FF2B5EF4-FFF2-40B4-BE49-F238E27FC236}">
                <a16:creationId xmlns:a16="http://schemas.microsoft.com/office/drawing/2014/main" id="{D79785A5-43B7-4765-A86C-C45566965AE7}"/>
              </a:ext>
            </a:extLst>
          </p:cNvPr>
          <p:cNvSpPr/>
          <p:nvPr/>
        </p:nvSpPr>
        <p:spPr>
          <a:xfrm>
            <a:off x="9886951" y="1221241"/>
            <a:ext cx="1024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(Q 5)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6" name="Áudio 5">
            <a:hlinkClick r:id="" action="ppaction://media"/>
            <a:extLst>
              <a:ext uri="{FF2B5EF4-FFF2-40B4-BE49-F238E27FC236}">
                <a16:creationId xmlns:a16="http://schemas.microsoft.com/office/drawing/2014/main" id="{0FA979D7-4F9A-4DBE-967B-F3FC3FF14D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4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79"/>
    </mc:Choice>
    <mc:Fallback xmlns="">
      <p:transition spd="slow" advTm="20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7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9BD6C58E-D255-4EEE-BC0B-47580C67B804}"/>
              </a:ext>
            </a:extLst>
          </p:cNvPr>
          <p:cNvGrpSpPr/>
          <p:nvPr/>
        </p:nvGrpSpPr>
        <p:grpSpPr>
          <a:xfrm>
            <a:off x="0" y="0"/>
            <a:ext cx="5400000" cy="6858000"/>
            <a:chOff x="0" y="0"/>
            <a:chExt cx="5400000" cy="6858000"/>
          </a:xfrm>
          <a:solidFill>
            <a:srgbClr val="299EA7"/>
          </a:solidFill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C7AA3097-DD89-40CC-AF34-B09A67311FC0}"/>
                </a:ext>
              </a:extLst>
            </p:cNvPr>
            <p:cNvSpPr/>
            <p:nvPr/>
          </p:nvSpPr>
          <p:spPr>
            <a:xfrm>
              <a:off x="0" y="0"/>
              <a:ext cx="54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CEE0999-64CF-46D5-BBE5-0E8DEAC0A906}"/>
                </a:ext>
              </a:extLst>
            </p:cNvPr>
            <p:cNvSpPr txBox="1"/>
            <p:nvPr/>
          </p:nvSpPr>
          <p:spPr>
            <a:xfrm>
              <a:off x="254995" y="1392705"/>
              <a:ext cx="4890009" cy="356568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 sz="4400" b="0" i="0" u="none" strike="noStrike" cap="none">
                  <a:latin typeface="Lato Black" panose="020B0604020202020204" charset="0"/>
                  <a:ea typeface="Arial"/>
                  <a:cs typeface="Arial"/>
                  <a:sym typeface="Arial"/>
                </a:defRPr>
              </a:lvl1pPr>
              <a:lvl2pPr marL="1219170" marR="0" lvl="1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828754" marR="0" lvl="2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2438339" marR="0" lvl="3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3047924" marR="0" lvl="4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3657509" marR="0" lvl="5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4267093" marR="0" lvl="6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4876678" marR="0" lvl="7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5486263" marR="0" lvl="8" indent="-423323">
                <a:lnSpc>
                  <a:spcPct val="115000"/>
                </a:lnSpc>
                <a:spcBef>
                  <a:spcPts val="2133"/>
                </a:spcBef>
                <a:spcAft>
                  <a:spcPts val="2133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3600" b="1" dirty="0">
                  <a:solidFill>
                    <a:schemeClr val="bg1"/>
                  </a:solidFill>
                  <a:latin typeface="+mn-lt"/>
                </a:rPr>
                <a:t>Qual a importância, para o desenvolvimento regional, a criação de empresas por jovens egressos da universidade?</a:t>
              </a:r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245E0C07-777A-4A1B-80FC-EB338D663FE2}"/>
              </a:ext>
            </a:extLst>
          </p:cNvPr>
          <p:cNvSpPr/>
          <p:nvPr/>
        </p:nvSpPr>
        <p:spPr>
          <a:xfrm>
            <a:off x="-1469946" y="5991038"/>
            <a:ext cx="1086629" cy="876300"/>
          </a:xfrm>
          <a:prstGeom prst="rect">
            <a:avLst/>
          </a:prstGeom>
          <a:solidFill>
            <a:srgbClr val="299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67EA683D-2C1A-40BD-A1F3-B6DAA8FBF3B9}"/>
              </a:ext>
            </a:extLst>
          </p:cNvPr>
          <p:cNvSpPr/>
          <p:nvPr/>
        </p:nvSpPr>
        <p:spPr>
          <a:xfrm>
            <a:off x="-1469946" y="4856943"/>
            <a:ext cx="1086628" cy="876300"/>
          </a:xfrm>
          <a:prstGeom prst="rect">
            <a:avLst/>
          </a:prstGeom>
          <a:solidFill>
            <a:srgbClr val="10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5798FBF5-B1B3-4577-A111-0D3F7D14BA0E}"/>
              </a:ext>
            </a:extLst>
          </p:cNvPr>
          <p:cNvSpPr/>
          <p:nvPr/>
        </p:nvSpPr>
        <p:spPr>
          <a:xfrm>
            <a:off x="6692325" y="391684"/>
            <a:ext cx="5226381" cy="2738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t-BR" sz="3200" b="1" dirty="0">
                <a:solidFill>
                  <a:srgbClr val="126978"/>
                </a:solidFill>
              </a:rPr>
              <a:t>Unidades de Registro:</a:t>
            </a:r>
          </a:p>
          <a:p>
            <a:pPr marL="190500" indent="-190500">
              <a:lnSpc>
                <a:spcPct val="114000"/>
              </a:lnSpc>
              <a:buFont typeface="Calibri" panose="020F0502020204030204" pitchFamily="34" charset="0"/>
              <a:buChar char="–"/>
            </a:pPr>
            <a:r>
              <a:rPr lang="pt-BR" sz="2000" dirty="0">
                <a:solidFill>
                  <a:srgbClr val="126978"/>
                </a:solidFill>
              </a:rPr>
              <a:t>crescimento econômico</a:t>
            </a:r>
          </a:p>
          <a:p>
            <a:pPr marL="190500" indent="-190500">
              <a:lnSpc>
                <a:spcPct val="114000"/>
              </a:lnSpc>
              <a:buFont typeface="Calibri" panose="020F0502020204030204" pitchFamily="34" charset="0"/>
              <a:buChar char="–"/>
            </a:pPr>
            <a:r>
              <a:rPr lang="pt-BR" sz="2000" dirty="0">
                <a:solidFill>
                  <a:srgbClr val="126978"/>
                </a:solidFill>
              </a:rPr>
              <a:t>transferência de conhecimento</a:t>
            </a:r>
          </a:p>
          <a:p>
            <a:pPr marL="190500" indent="-190500">
              <a:lnSpc>
                <a:spcPct val="114000"/>
              </a:lnSpc>
              <a:buFont typeface="Calibri" panose="020F0502020204030204" pitchFamily="34" charset="0"/>
              <a:buChar char="–"/>
            </a:pPr>
            <a:r>
              <a:rPr lang="pt-BR" sz="2000" dirty="0">
                <a:solidFill>
                  <a:srgbClr val="126978"/>
                </a:solidFill>
              </a:rPr>
              <a:t>criação de um ecossistema</a:t>
            </a:r>
          </a:p>
          <a:p>
            <a:pPr marL="190500" indent="-190500">
              <a:lnSpc>
                <a:spcPct val="114000"/>
              </a:lnSpc>
              <a:buFont typeface="Calibri" panose="020F0502020204030204" pitchFamily="34" charset="0"/>
              <a:buChar char="–"/>
            </a:pPr>
            <a:r>
              <a:rPr lang="pt-BR" sz="2000" dirty="0">
                <a:solidFill>
                  <a:srgbClr val="126978"/>
                </a:solidFill>
              </a:rPr>
              <a:t>minimização da evasão de capital intelectual</a:t>
            </a:r>
          </a:p>
          <a:p>
            <a:pPr marL="190500" indent="-190500">
              <a:lnSpc>
                <a:spcPct val="114000"/>
              </a:lnSpc>
              <a:buFont typeface="Calibri" panose="020F0502020204030204" pitchFamily="34" charset="0"/>
              <a:buChar char="–"/>
            </a:pPr>
            <a:r>
              <a:rPr lang="pt-BR" sz="2000" dirty="0">
                <a:solidFill>
                  <a:srgbClr val="126978"/>
                </a:solidFill>
              </a:rPr>
              <a:t>troca de tecnologias e conhecimentos</a:t>
            </a:r>
          </a:p>
          <a:p>
            <a:pPr marL="190500" indent="-190500">
              <a:lnSpc>
                <a:spcPct val="114000"/>
              </a:lnSpc>
              <a:buFont typeface="Calibri" panose="020F0502020204030204" pitchFamily="34" charset="0"/>
              <a:buChar char="–"/>
            </a:pPr>
            <a:r>
              <a:rPr lang="pt-BR" sz="2000" dirty="0">
                <a:solidFill>
                  <a:srgbClr val="126978"/>
                </a:solidFill>
              </a:rPr>
              <a:t>inovação disruptiva</a:t>
            </a:r>
          </a:p>
        </p:txBody>
      </p:sp>
      <p:pic>
        <p:nvPicPr>
          <p:cNvPr id="58" name="Imagem 57" descr="Uma imagem contendo placa, desenho&#10;&#10;Descrição gerada automaticamente">
            <a:extLst>
              <a:ext uri="{FF2B5EF4-FFF2-40B4-BE49-F238E27FC236}">
                <a16:creationId xmlns:a16="http://schemas.microsoft.com/office/drawing/2014/main" id="{3821B685-7BE9-4376-A842-BE64662E8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95" y="674714"/>
            <a:ext cx="1190446" cy="1190446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799BFD91-FF87-4A81-9FF2-FB7393AD9150}"/>
              </a:ext>
            </a:extLst>
          </p:cNvPr>
          <p:cNvGrpSpPr/>
          <p:nvPr/>
        </p:nvGrpSpPr>
        <p:grpSpPr>
          <a:xfrm>
            <a:off x="5783317" y="4375549"/>
            <a:ext cx="5742054" cy="2272983"/>
            <a:chOff x="5832495" y="3429000"/>
            <a:chExt cx="5742054" cy="2272983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EC93015D-0DBB-43C5-9BBD-198FE27A58F4}"/>
                </a:ext>
              </a:extLst>
            </p:cNvPr>
            <p:cNvGrpSpPr/>
            <p:nvPr/>
          </p:nvGrpSpPr>
          <p:grpSpPr>
            <a:xfrm>
              <a:off x="6410826" y="3429000"/>
              <a:ext cx="5163723" cy="2272983"/>
              <a:chOff x="6668086" y="4726660"/>
              <a:chExt cx="5163723" cy="2272983"/>
            </a:xfrm>
          </p:grpSpPr>
          <p:sp>
            <p:nvSpPr>
              <p:cNvPr id="14" name="Fluxograma: Processo 13">
                <a:extLst>
                  <a:ext uri="{FF2B5EF4-FFF2-40B4-BE49-F238E27FC236}">
                    <a16:creationId xmlns:a16="http://schemas.microsoft.com/office/drawing/2014/main" id="{1226537E-B0D9-4C51-AC94-143FDC064462}"/>
                  </a:ext>
                </a:extLst>
              </p:cNvPr>
              <p:cNvSpPr/>
              <p:nvPr/>
            </p:nvSpPr>
            <p:spPr>
              <a:xfrm>
                <a:off x="6668086" y="4726660"/>
                <a:ext cx="5163723" cy="2272983"/>
              </a:xfrm>
              <a:prstGeom prst="flowChartProcess">
                <a:avLst/>
              </a:prstGeom>
              <a:solidFill>
                <a:srgbClr val="1067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A87931DC-CF9D-4D09-AE58-BE2C4B043FCE}"/>
                  </a:ext>
                </a:extLst>
              </p:cNvPr>
              <p:cNvSpPr/>
              <p:nvPr/>
            </p:nvSpPr>
            <p:spPr>
              <a:xfrm>
                <a:off x="7181237" y="4878435"/>
                <a:ext cx="465057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000" i="1" dirty="0">
                    <a:solidFill>
                      <a:schemeClr val="bg1"/>
                    </a:solidFill>
                  </a:rPr>
                  <a:t>[...] Muitas vezes, você tem profissionais capacitados e que podem contribuir muito com a comunidade e essas pessoas </a:t>
                </a:r>
                <a:r>
                  <a:rPr lang="pt-BR" sz="2000" b="1" i="1" u="sng" dirty="0">
                    <a:solidFill>
                      <a:schemeClr val="bg1"/>
                    </a:solidFill>
                  </a:rPr>
                  <a:t>não ficam porque não tem como se fixar na cidade </a:t>
                </a:r>
                <a:r>
                  <a:rPr lang="pt-BR" sz="2000" i="1" dirty="0">
                    <a:solidFill>
                      <a:schemeClr val="bg1"/>
                    </a:solidFill>
                  </a:rPr>
                  <a:t>e acabam procurando outros centros, que deem essas condições</a:t>
                </a:r>
              </a:p>
            </p:txBody>
          </p:sp>
        </p:grp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60C53AAE-2404-4F81-8593-E2F257DAEF24}"/>
                </a:ext>
              </a:extLst>
            </p:cNvPr>
            <p:cNvSpPr/>
            <p:nvPr/>
          </p:nvSpPr>
          <p:spPr>
            <a:xfrm>
              <a:off x="5832495" y="4020917"/>
              <a:ext cx="1011246" cy="9719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69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Imagem 21" descr="Uma imagem contendo placa&#10;&#10;Descrição gerada automaticamente">
              <a:extLst>
                <a:ext uri="{FF2B5EF4-FFF2-40B4-BE49-F238E27FC236}">
                  <a16:creationId xmlns:a16="http://schemas.microsoft.com/office/drawing/2014/main" id="{AFED94F0-39E5-46A0-9056-D48B5B8D7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810" y="4167949"/>
              <a:ext cx="618852" cy="618852"/>
            </a:xfrm>
            <a:prstGeom prst="rect">
              <a:avLst/>
            </a:prstGeom>
          </p:spPr>
        </p:pic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B6807714-9E22-4A44-978C-0C6ED658F91F}"/>
              </a:ext>
            </a:extLst>
          </p:cNvPr>
          <p:cNvGrpSpPr/>
          <p:nvPr/>
        </p:nvGrpSpPr>
        <p:grpSpPr>
          <a:xfrm>
            <a:off x="9448094" y="3044338"/>
            <a:ext cx="2077277" cy="1059543"/>
            <a:chOff x="7298438" y="363351"/>
            <a:chExt cx="2924709" cy="1535908"/>
          </a:xfrm>
        </p:grpSpPr>
        <p:pic>
          <p:nvPicPr>
            <p:cNvPr id="25" name="Picture 4" descr="Resultado de imagem para STARTUP icon transparent">
              <a:extLst>
                <a:ext uri="{FF2B5EF4-FFF2-40B4-BE49-F238E27FC236}">
                  <a16:creationId xmlns:a16="http://schemas.microsoft.com/office/drawing/2014/main" id="{C13BDC0E-4574-4971-8EF9-75FDC5447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438" y="363351"/>
              <a:ext cx="1532709" cy="1535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Gráfico 25" descr="Seta: curva no Sentido Horário">
              <a:extLst>
                <a:ext uri="{FF2B5EF4-FFF2-40B4-BE49-F238E27FC236}">
                  <a16:creationId xmlns:a16="http://schemas.microsoft.com/office/drawing/2014/main" id="{C5DB7D62-17AA-486A-A100-50F561C25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817627" y="428545"/>
              <a:ext cx="1405520" cy="1405520"/>
            </a:xfrm>
            <a:prstGeom prst="rect">
              <a:avLst/>
            </a:prstGeom>
          </p:spPr>
        </p:pic>
      </p:grpSp>
      <p:sp>
        <p:nvSpPr>
          <p:cNvPr id="27" name="Retângulo 26">
            <a:extLst>
              <a:ext uri="{FF2B5EF4-FFF2-40B4-BE49-F238E27FC236}">
                <a16:creationId xmlns:a16="http://schemas.microsoft.com/office/drawing/2014/main" id="{8641F11C-CFA7-473A-8C39-87451C983301}"/>
              </a:ext>
            </a:extLst>
          </p:cNvPr>
          <p:cNvSpPr/>
          <p:nvPr/>
        </p:nvSpPr>
        <p:spPr>
          <a:xfrm>
            <a:off x="1489603" y="6002201"/>
            <a:ext cx="2420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(Questão 8)</a:t>
            </a:r>
            <a:endParaRPr lang="pt-BR" sz="3600" dirty="0"/>
          </a:p>
        </p:txBody>
      </p:sp>
      <p:pic>
        <p:nvPicPr>
          <p:cNvPr id="5" name="Áudio 4">
            <a:hlinkClick r:id="" action="ppaction://media"/>
            <a:extLst>
              <a:ext uri="{FF2B5EF4-FFF2-40B4-BE49-F238E27FC236}">
                <a16:creationId xmlns:a16="http://schemas.microsoft.com/office/drawing/2014/main" id="{C8C3E069-65FA-4BC9-8B55-01B6F03CE1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6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41"/>
    </mc:Choice>
    <mc:Fallback xmlns="">
      <p:transition spd="slow" advTm="19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" grpId="0" animBg="1"/>
      <p:bldP spid="57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763CD1C5-4C45-4657-99E4-90A58E6DDE1C}"/>
              </a:ext>
            </a:extLst>
          </p:cNvPr>
          <p:cNvGrpSpPr/>
          <p:nvPr/>
        </p:nvGrpSpPr>
        <p:grpSpPr>
          <a:xfrm>
            <a:off x="0" y="0"/>
            <a:ext cx="12192000" cy="2085975"/>
            <a:chOff x="0" y="0"/>
            <a:chExt cx="5400000" cy="5959929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C7AA3097-DD89-40CC-AF34-B09A67311FC0}"/>
                </a:ext>
              </a:extLst>
            </p:cNvPr>
            <p:cNvSpPr/>
            <p:nvPr/>
          </p:nvSpPr>
          <p:spPr>
            <a:xfrm>
              <a:off x="0" y="0"/>
              <a:ext cx="5400000" cy="5959929"/>
            </a:xfrm>
            <a:prstGeom prst="rect">
              <a:avLst/>
            </a:prstGeom>
            <a:solidFill>
              <a:srgbClr val="106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71978670-DD34-4AEC-B893-2037CE82EE13}"/>
                </a:ext>
              </a:extLst>
            </p:cNvPr>
            <p:cNvSpPr txBox="1"/>
            <p:nvPr/>
          </p:nvSpPr>
          <p:spPr>
            <a:xfrm>
              <a:off x="0" y="655651"/>
              <a:ext cx="5400000" cy="2716412"/>
            </a:xfrm>
            <a:prstGeom prst="rect">
              <a:avLst/>
            </a:prstGeom>
            <a:solidFill>
              <a:srgbClr val="106770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 sz="4400" b="0" i="0" u="none" strike="noStrike" cap="none">
                  <a:latin typeface="Lato Black" panose="020B0604020202020204" charset="0"/>
                  <a:ea typeface="Arial"/>
                  <a:cs typeface="Arial"/>
                  <a:sym typeface="Arial"/>
                </a:defRPr>
              </a:lvl1pPr>
              <a:lvl2pPr marL="1219170" marR="0" lvl="1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828754" marR="0" lvl="2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2438339" marR="0" lvl="3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3047924" marR="0" lvl="4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3657509" marR="0" lvl="5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4267093" marR="0" lvl="6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4876678" marR="0" lvl="7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5486263" marR="0" lvl="8" indent="-423323">
                <a:lnSpc>
                  <a:spcPct val="115000"/>
                </a:lnSpc>
                <a:spcBef>
                  <a:spcPts val="2133"/>
                </a:spcBef>
                <a:spcAft>
                  <a:spcPts val="2133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pt-BR" b="1" dirty="0">
                  <a:solidFill>
                    <a:schemeClr val="bg1"/>
                  </a:solidFill>
                  <a:latin typeface="+mn-lt"/>
                </a:rPr>
                <a:t>ESTÍMULOS para uma universidade SER empreendedora</a:t>
              </a:r>
            </a:p>
          </p:txBody>
        </p:sp>
      </p:grpSp>
      <p:pic>
        <p:nvPicPr>
          <p:cNvPr id="4" name="Imagem 3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3B40C55F-2579-4560-8DAD-EB87F0634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7" y="2085975"/>
            <a:ext cx="9496425" cy="477202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00F3ADFA-5EB7-424E-B3FC-3F1982BFA07E}"/>
              </a:ext>
            </a:extLst>
          </p:cNvPr>
          <p:cNvSpPr/>
          <p:nvPr/>
        </p:nvSpPr>
        <p:spPr>
          <a:xfrm>
            <a:off x="-1469946" y="5991038"/>
            <a:ext cx="1086629" cy="876300"/>
          </a:xfrm>
          <a:prstGeom prst="rect">
            <a:avLst/>
          </a:prstGeom>
          <a:solidFill>
            <a:srgbClr val="299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23D7B31-1CAF-4969-A55A-5A9F99EDD8D2}"/>
              </a:ext>
            </a:extLst>
          </p:cNvPr>
          <p:cNvSpPr/>
          <p:nvPr/>
        </p:nvSpPr>
        <p:spPr>
          <a:xfrm>
            <a:off x="-1469946" y="4856943"/>
            <a:ext cx="1086628" cy="876300"/>
          </a:xfrm>
          <a:prstGeom prst="rect">
            <a:avLst/>
          </a:prstGeom>
          <a:solidFill>
            <a:srgbClr val="10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00FC6A-0100-4D0B-89CF-EC3829A3B138}"/>
              </a:ext>
            </a:extLst>
          </p:cNvPr>
          <p:cNvSpPr/>
          <p:nvPr/>
        </p:nvSpPr>
        <p:spPr>
          <a:xfrm>
            <a:off x="9264146" y="1378089"/>
            <a:ext cx="2927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(Questão 26)</a:t>
            </a:r>
            <a:endParaRPr lang="pt-BR" sz="4000" dirty="0"/>
          </a:p>
        </p:txBody>
      </p:sp>
      <p:pic>
        <p:nvPicPr>
          <p:cNvPr id="7" name="Áudio 6">
            <a:hlinkClick r:id="" action="ppaction://media"/>
            <a:extLst>
              <a:ext uri="{FF2B5EF4-FFF2-40B4-BE49-F238E27FC236}">
                <a16:creationId xmlns:a16="http://schemas.microsoft.com/office/drawing/2014/main" id="{DB3BD029-DC95-40E3-9BDA-CAE7F34B71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1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13"/>
    </mc:Choice>
    <mc:Fallback xmlns="">
      <p:transition spd="slow" advTm="18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763CD1C5-4C45-4657-99E4-90A58E6DDE1C}"/>
              </a:ext>
            </a:extLst>
          </p:cNvPr>
          <p:cNvGrpSpPr/>
          <p:nvPr/>
        </p:nvGrpSpPr>
        <p:grpSpPr>
          <a:xfrm>
            <a:off x="0" y="0"/>
            <a:ext cx="12192000" cy="2085975"/>
            <a:chOff x="0" y="0"/>
            <a:chExt cx="5400000" cy="5959929"/>
          </a:xfrm>
          <a:solidFill>
            <a:srgbClr val="299EA7"/>
          </a:solidFill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C7AA3097-DD89-40CC-AF34-B09A67311FC0}"/>
                </a:ext>
              </a:extLst>
            </p:cNvPr>
            <p:cNvSpPr/>
            <p:nvPr/>
          </p:nvSpPr>
          <p:spPr>
            <a:xfrm>
              <a:off x="0" y="0"/>
              <a:ext cx="5400000" cy="59599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71978670-DD34-4AEC-B893-2037CE82EE13}"/>
                </a:ext>
              </a:extLst>
            </p:cNvPr>
            <p:cNvSpPr txBox="1"/>
            <p:nvPr/>
          </p:nvSpPr>
          <p:spPr>
            <a:xfrm>
              <a:off x="0" y="655651"/>
              <a:ext cx="5400000" cy="271641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 sz="4400" b="0" i="0" u="none" strike="noStrike" cap="none">
                  <a:latin typeface="Lato Black" panose="020B0604020202020204" charset="0"/>
                  <a:ea typeface="Arial"/>
                  <a:cs typeface="Arial"/>
                  <a:sym typeface="Arial"/>
                </a:defRPr>
              </a:lvl1pPr>
              <a:lvl2pPr marL="1219170" marR="0" lvl="1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828754" marR="0" lvl="2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2438339" marR="0" lvl="3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3047924" marR="0" lvl="4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3657509" marR="0" lvl="5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4267093" marR="0" lvl="6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4876678" marR="0" lvl="7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5486263" marR="0" lvl="8" indent="-423323">
                <a:lnSpc>
                  <a:spcPct val="115000"/>
                </a:lnSpc>
                <a:spcBef>
                  <a:spcPts val="2133"/>
                </a:spcBef>
                <a:spcAft>
                  <a:spcPts val="2133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pt-BR" b="1" dirty="0">
                  <a:solidFill>
                    <a:schemeClr val="bg1"/>
                  </a:solidFill>
                  <a:latin typeface="+mn-lt"/>
                </a:rPr>
                <a:t>BARREIRAS para uma universidade SER empreendedora</a:t>
              </a:r>
            </a:p>
          </p:txBody>
        </p:sp>
      </p:grpSp>
      <p:pic>
        <p:nvPicPr>
          <p:cNvPr id="6" name="Imagem 5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8C4D72AB-D0C9-4419-97B0-237FF7A3A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7" y="2085975"/>
            <a:ext cx="9496425" cy="477202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CB7C4C7-3918-44D5-A630-0BA947B065B4}"/>
              </a:ext>
            </a:extLst>
          </p:cNvPr>
          <p:cNvSpPr/>
          <p:nvPr/>
        </p:nvSpPr>
        <p:spPr>
          <a:xfrm>
            <a:off x="-1469946" y="5991038"/>
            <a:ext cx="1086629" cy="876300"/>
          </a:xfrm>
          <a:prstGeom prst="rect">
            <a:avLst/>
          </a:prstGeom>
          <a:solidFill>
            <a:srgbClr val="299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B110090-3E79-4824-9F8E-45D5AA7F9615}"/>
              </a:ext>
            </a:extLst>
          </p:cNvPr>
          <p:cNvSpPr/>
          <p:nvPr/>
        </p:nvSpPr>
        <p:spPr>
          <a:xfrm>
            <a:off x="-1469946" y="4856943"/>
            <a:ext cx="1086628" cy="876300"/>
          </a:xfrm>
          <a:prstGeom prst="rect">
            <a:avLst/>
          </a:prstGeom>
          <a:solidFill>
            <a:srgbClr val="10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877D32A-20FC-45F3-8C00-C6D6FE0646F3}"/>
              </a:ext>
            </a:extLst>
          </p:cNvPr>
          <p:cNvSpPr/>
          <p:nvPr/>
        </p:nvSpPr>
        <p:spPr>
          <a:xfrm>
            <a:off x="9264146" y="1378089"/>
            <a:ext cx="2927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(Questão 27)</a:t>
            </a:r>
            <a:endParaRPr lang="pt-BR" sz="4000" dirty="0"/>
          </a:p>
        </p:txBody>
      </p:sp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73945F95-D5C6-40BE-ACB6-730B7F4F74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9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84"/>
    </mc:Choice>
    <mc:Fallback xmlns="">
      <p:transition spd="slow" advTm="15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8FD10D2-29AF-474A-B1EC-23DFCB4C63B5}"/>
              </a:ext>
            </a:extLst>
          </p:cNvPr>
          <p:cNvSpPr/>
          <p:nvPr/>
        </p:nvSpPr>
        <p:spPr>
          <a:xfrm>
            <a:off x="5852381" y="1574325"/>
            <a:ext cx="6048887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sz="3200" dirty="0"/>
              <a:t>a indissociabilidade entre </a:t>
            </a:r>
            <a:r>
              <a:rPr lang="pt-BR" sz="3200" b="1" dirty="0"/>
              <a:t>ensino-pesquisa-extensão</a:t>
            </a:r>
            <a:endParaRPr lang="pt-BR" sz="3200" dirty="0"/>
          </a:p>
          <a:p>
            <a:pPr lvl="0" algn="ctr">
              <a:lnSpc>
                <a:spcPct val="150000"/>
              </a:lnSpc>
            </a:pPr>
            <a:r>
              <a:rPr lang="pt-BR" sz="3200" b="1" i="1" dirty="0"/>
              <a:t>x</a:t>
            </a:r>
          </a:p>
          <a:p>
            <a:pPr lvl="0" algn="ctr">
              <a:lnSpc>
                <a:spcPct val="150000"/>
              </a:lnSpc>
            </a:pPr>
            <a:r>
              <a:rPr lang="pt-BR" sz="3200" dirty="0"/>
              <a:t>termo “</a:t>
            </a:r>
            <a:r>
              <a:rPr lang="pt-BR" sz="3200" b="1" dirty="0"/>
              <a:t>universidade empreendedora</a:t>
            </a:r>
            <a:r>
              <a:rPr lang="pt-BR" sz="3200" dirty="0"/>
              <a:t>”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A7BBA3D-9FF9-4AE4-97C2-1FDF69BF6E52}"/>
              </a:ext>
            </a:extLst>
          </p:cNvPr>
          <p:cNvGrpSpPr/>
          <p:nvPr/>
        </p:nvGrpSpPr>
        <p:grpSpPr>
          <a:xfrm>
            <a:off x="0" y="0"/>
            <a:ext cx="5400000" cy="6858000"/>
            <a:chOff x="0" y="0"/>
            <a:chExt cx="5400000" cy="6858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9F82092-7247-4BF4-90F5-6FC12771C17C}"/>
                </a:ext>
              </a:extLst>
            </p:cNvPr>
            <p:cNvSpPr/>
            <p:nvPr/>
          </p:nvSpPr>
          <p:spPr>
            <a:xfrm>
              <a:off x="0" y="0"/>
              <a:ext cx="5400000" cy="6858000"/>
            </a:xfrm>
            <a:prstGeom prst="rect">
              <a:avLst/>
            </a:prstGeom>
            <a:solidFill>
              <a:srgbClr val="106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5C1ED9F6-C8F5-4EDF-9BA2-E4C6622B7A6A}"/>
                </a:ext>
              </a:extLst>
            </p:cNvPr>
            <p:cNvSpPr txBox="1"/>
            <p:nvPr/>
          </p:nvSpPr>
          <p:spPr>
            <a:xfrm>
              <a:off x="452382" y="323085"/>
              <a:ext cx="4947618" cy="2202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 sz="4400" b="0" i="0" u="none" strike="noStrike" cap="none">
                  <a:latin typeface="Lato Black" panose="020B0604020202020204" charset="0"/>
                  <a:ea typeface="Arial"/>
                  <a:cs typeface="Arial"/>
                  <a:sym typeface="Arial"/>
                </a:defRPr>
              </a:lvl1pPr>
              <a:lvl2pPr marL="1219170" marR="0" lvl="1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828754" marR="0" lvl="2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2438339" marR="0" lvl="3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3047924" marR="0" lvl="4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3657509" marR="0" lvl="5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4267093" marR="0" lvl="6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4876678" marR="0" lvl="7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5486263" marR="0" lvl="8" indent="-423323">
                <a:lnSpc>
                  <a:spcPct val="115000"/>
                </a:lnSpc>
                <a:spcBef>
                  <a:spcPts val="2133"/>
                </a:spcBef>
                <a:spcAft>
                  <a:spcPts val="2133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4800" b="1" dirty="0">
                  <a:solidFill>
                    <a:schemeClr val="bg1"/>
                  </a:solidFill>
                  <a:latin typeface="+mn-lt"/>
                </a:rPr>
                <a:t>Considerações</a:t>
              </a:r>
            </a:p>
            <a:p>
              <a:r>
                <a:rPr lang="pt-BR" sz="4800" b="1" dirty="0">
                  <a:solidFill>
                    <a:schemeClr val="bg1"/>
                  </a:solidFill>
                  <a:latin typeface="+mn-lt"/>
                </a:rPr>
                <a:t>finais</a:t>
              </a:r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B532D7AD-39BA-41F3-B7E3-C2C202A46402}"/>
              </a:ext>
            </a:extLst>
          </p:cNvPr>
          <p:cNvSpPr/>
          <p:nvPr/>
        </p:nvSpPr>
        <p:spPr>
          <a:xfrm>
            <a:off x="-1469946" y="5991038"/>
            <a:ext cx="1086629" cy="876300"/>
          </a:xfrm>
          <a:prstGeom prst="rect">
            <a:avLst/>
          </a:prstGeom>
          <a:solidFill>
            <a:srgbClr val="299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CC51ECE-DCEA-4633-B824-398CCE308E42}"/>
              </a:ext>
            </a:extLst>
          </p:cNvPr>
          <p:cNvSpPr/>
          <p:nvPr/>
        </p:nvSpPr>
        <p:spPr>
          <a:xfrm>
            <a:off x="-1469946" y="4856943"/>
            <a:ext cx="1086628" cy="876300"/>
          </a:xfrm>
          <a:prstGeom prst="rect">
            <a:avLst/>
          </a:prstGeom>
          <a:solidFill>
            <a:srgbClr val="10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Áudio 11">
            <a:hlinkClick r:id="" action="ppaction://media"/>
            <a:extLst>
              <a:ext uri="{FF2B5EF4-FFF2-40B4-BE49-F238E27FC236}">
                <a16:creationId xmlns:a16="http://schemas.microsoft.com/office/drawing/2014/main" id="{2E0070ED-FD04-451A-BD0B-4880560DA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78"/>
    </mc:Choice>
    <mc:Fallback xmlns="">
      <p:transition spd="slow" advTm="42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man offering hand for handshake Free Photo">
            <a:extLst>
              <a:ext uri="{FF2B5EF4-FFF2-40B4-BE49-F238E27FC236}">
                <a16:creationId xmlns:a16="http://schemas.microsoft.com/office/drawing/2014/main" id="{075934D5-4BE5-4E5F-9BF3-AA533F5ED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6"/>
          <a:stretch/>
        </p:blipFill>
        <p:spPr bwMode="auto">
          <a:xfrm flipH="1">
            <a:off x="46871" y="-15464"/>
            <a:ext cx="12140226" cy="687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4992E0A-3FCC-4AE9-9C10-4ACB52F4DB1A}"/>
              </a:ext>
            </a:extLst>
          </p:cNvPr>
          <p:cNvSpPr/>
          <p:nvPr/>
        </p:nvSpPr>
        <p:spPr>
          <a:xfrm>
            <a:off x="0" y="-304800"/>
            <a:ext cx="12191980" cy="6878235"/>
          </a:xfrm>
          <a:prstGeom prst="rect">
            <a:avLst/>
          </a:prstGeom>
          <a:solidFill>
            <a:srgbClr val="0D0D0D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cxnSp>
        <p:nvCxnSpPr>
          <p:cNvPr id="89" name="Google Shape;89;p15"/>
          <p:cNvCxnSpPr>
            <a:cxnSpLocks/>
          </p:cNvCxnSpPr>
          <p:nvPr/>
        </p:nvCxnSpPr>
        <p:spPr>
          <a:xfrm>
            <a:off x="9639657" y="4739073"/>
            <a:ext cx="2687415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5"/>
          <p:cNvCxnSpPr>
            <a:cxnSpLocks/>
          </p:cNvCxnSpPr>
          <p:nvPr/>
        </p:nvCxnSpPr>
        <p:spPr>
          <a:xfrm flipV="1">
            <a:off x="1345568" y="-1"/>
            <a:ext cx="0" cy="1685636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5"/>
          <p:cNvSpPr txBox="1"/>
          <p:nvPr/>
        </p:nvSpPr>
        <p:spPr>
          <a:xfrm flipH="1">
            <a:off x="1340681" y="663420"/>
            <a:ext cx="10518543" cy="5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1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6000" b="1" dirty="0" err="1">
                <a:solidFill>
                  <a:srgbClr val="6BCBF5"/>
                </a:solidFill>
                <a:latin typeface="Lato Black" panose="020B0604020202020204"/>
                <a:sym typeface="Lato Black"/>
              </a:rPr>
              <a:t>Th</a:t>
            </a:r>
            <a:r>
              <a:rPr lang="pt-BR" sz="6000" b="1" dirty="0" err="1">
                <a:solidFill>
                  <a:srgbClr val="6BCBF5"/>
                </a:solidFill>
                <a:latin typeface="Lato Black" panose="020B0604020202020204"/>
                <a:ea typeface="Lato Black" panose="020B0604020202020204"/>
                <a:cs typeface="Lato Black" panose="020B0604020202020204"/>
                <a:sym typeface="Lato Black"/>
              </a:rPr>
              <a:t>anks</a:t>
            </a:r>
            <a:r>
              <a:rPr lang="pt-BR" sz="4800" b="1" dirty="0">
                <a:solidFill>
                  <a:srgbClr val="6BCBF5"/>
                </a:solidFill>
                <a:latin typeface="Lato Black" panose="020B0604020202020204"/>
                <a:ea typeface="Lato Black" panose="020B0604020202020204"/>
                <a:cs typeface="Lato Black" panose="020B0604020202020204"/>
                <a:sym typeface="Lato Black"/>
              </a:rPr>
              <a:t>!</a:t>
            </a:r>
          </a:p>
          <a:p>
            <a:pPr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pt-BR" sz="4800" b="1" dirty="0">
                <a:solidFill>
                  <a:schemeClr val="bg1"/>
                </a:solidFill>
                <a:latin typeface="Lato Black" panose="020B0604020202020204"/>
              </a:rPr>
              <a:t>Você pode entrar em contato conosco: </a:t>
            </a:r>
          </a:p>
          <a:p>
            <a:pPr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pt-BR" sz="2400" b="1" dirty="0">
                <a:solidFill>
                  <a:schemeClr val="bg1"/>
                </a:solidFill>
                <a:latin typeface="Lato Black" panose="020B0604020202020204"/>
              </a:rPr>
              <a:t>Marcelo Gomes Ba</a:t>
            </a:r>
          </a:p>
          <a:p>
            <a:r>
              <a:rPr lang="en-US" sz="2400" dirty="0">
                <a:solidFill>
                  <a:schemeClr val="bg1"/>
                </a:solidFill>
                <a:latin typeface="La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marcelo_gomesba@hotmail.com</a:t>
            </a:r>
            <a:endParaRPr lang="en-US" sz="2400" dirty="0">
              <a:solidFill>
                <a:schemeClr val="bg1"/>
              </a:solidFill>
              <a:latin typeface="Lato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Lato"/>
              </a:rPr>
              <a:t>Bolsista</a:t>
            </a:r>
            <a:r>
              <a:rPr lang="en-US" sz="2400" dirty="0">
                <a:solidFill>
                  <a:schemeClr val="bg1"/>
                </a:solidFill>
                <a:latin typeface="Lato"/>
              </a:rPr>
              <a:t> PIBIC</a:t>
            </a:r>
          </a:p>
          <a:p>
            <a:endParaRPr lang="en-US" sz="2400" dirty="0">
              <a:solidFill>
                <a:schemeClr val="bg1"/>
              </a:solidFill>
              <a:latin typeface="Lato"/>
            </a:endParaRPr>
          </a:p>
          <a:p>
            <a:r>
              <a:rPr lang="en-US" sz="2400" dirty="0">
                <a:solidFill>
                  <a:schemeClr val="bg1"/>
                </a:solidFill>
                <a:latin typeface="Lato"/>
              </a:rPr>
              <a:t>Andréa C. </a:t>
            </a:r>
            <a:r>
              <a:rPr lang="en-US" sz="2400" dirty="0" err="1">
                <a:solidFill>
                  <a:schemeClr val="bg1"/>
                </a:solidFill>
                <a:latin typeface="Lato"/>
              </a:rPr>
              <a:t>Trierweiller</a:t>
            </a:r>
            <a:endParaRPr lang="en-US" sz="2400" dirty="0">
              <a:solidFill>
                <a:schemeClr val="bg1"/>
              </a:solidFill>
              <a:latin typeface="Lato"/>
            </a:endParaRPr>
          </a:p>
          <a:p>
            <a:r>
              <a:rPr lang="pt-BR" sz="2400" dirty="0">
                <a:solidFill>
                  <a:schemeClr val="bg1"/>
                </a:solidFill>
                <a:latin typeface="La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andrea.ct@ufsc.br</a:t>
            </a:r>
            <a:endParaRPr lang="pt-BR" sz="2400" dirty="0">
              <a:solidFill>
                <a:schemeClr val="bg1"/>
              </a:solidFill>
              <a:latin typeface="Lato"/>
            </a:endParaRPr>
          </a:p>
          <a:p>
            <a:r>
              <a:rPr lang="pt-BR" sz="2400" dirty="0">
                <a:solidFill>
                  <a:schemeClr val="bg1"/>
                </a:solidFill>
                <a:latin typeface="Lato"/>
              </a:rPr>
              <a:t>Profa. Coordenadora Projeto</a:t>
            </a:r>
          </a:p>
          <a:p>
            <a:endParaRPr lang="en-US" sz="2400" dirty="0">
              <a:solidFill>
                <a:schemeClr val="bg1"/>
              </a:solidFill>
              <a:latin typeface="Lato"/>
            </a:endParaRPr>
          </a:p>
          <a:p>
            <a:br>
              <a:rPr lang="en-US" sz="2400" dirty="0"/>
            </a:br>
            <a:endParaRPr lang="pt-BR" sz="2400" dirty="0">
              <a:solidFill>
                <a:schemeClr val="bg1"/>
              </a:solidFill>
              <a:latin typeface="Lato"/>
            </a:endParaRPr>
          </a:p>
          <a:p>
            <a:pPr lvl="1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sz="4800" b="1" dirty="0">
              <a:solidFill>
                <a:srgbClr val="6BCBF5"/>
              </a:solidFill>
              <a:latin typeface="Lato Black" panose="020B0604020202020204"/>
              <a:ea typeface="Lato Black" panose="020B0604020202020204"/>
              <a:cs typeface="Lato Black" panose="020B0604020202020204"/>
              <a:sym typeface="Lato Black"/>
            </a:endParaRPr>
          </a:p>
          <a:p>
            <a:pPr lvl="1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sz="4800" b="1" dirty="0">
              <a:solidFill>
                <a:srgbClr val="6BCBF5"/>
              </a:solidFill>
              <a:latin typeface="Lato Black" panose="020B0604020202020204"/>
              <a:ea typeface="Lato Black" panose="020B0604020202020204"/>
              <a:cs typeface="Lato Black" panose="020B0604020202020204"/>
              <a:sym typeface="Lato Black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sz="4800" dirty="0">
              <a:solidFill>
                <a:srgbClr val="363D50"/>
              </a:solidFill>
              <a:latin typeface="Lato Black" panose="020B0604020202020204"/>
              <a:ea typeface="Lato Black" panose="020B0604020202020204"/>
              <a:cs typeface="Lato Black" panose="020B0604020202020204"/>
              <a:sym typeface="Lato Black"/>
            </a:endParaRPr>
          </a:p>
          <a:p>
            <a:endParaRPr sz="4800" dirty="0">
              <a:latin typeface="Lato Black" panose="020B0604020202020204"/>
            </a:endParaRPr>
          </a:p>
        </p:txBody>
      </p:sp>
      <p:sp>
        <p:nvSpPr>
          <p:cNvPr id="30" name="Google Shape;123;p18">
            <a:extLst>
              <a:ext uri="{FF2B5EF4-FFF2-40B4-BE49-F238E27FC236}">
                <a16:creationId xmlns:a16="http://schemas.microsoft.com/office/drawing/2014/main" id="{C52833D7-99EB-498C-AA38-E0592333D7E4}"/>
              </a:ext>
            </a:extLst>
          </p:cNvPr>
          <p:cNvSpPr/>
          <p:nvPr/>
        </p:nvSpPr>
        <p:spPr>
          <a:xfrm>
            <a:off x="588757" y="663420"/>
            <a:ext cx="11223600" cy="5508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242935"/>
              </a:solidFill>
            </a:endParaRPr>
          </a:p>
        </p:txBody>
      </p:sp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E03298D5-7BBD-4800-B2FF-9D7B16573A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5"/>
    </mc:Choice>
    <mc:Fallback xmlns="">
      <p:transition spd="slow" advTm="2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A71A9211-3092-48E3-B777-1F73E4136BDE}"/>
              </a:ext>
            </a:extLst>
          </p:cNvPr>
          <p:cNvGrpSpPr/>
          <p:nvPr/>
        </p:nvGrpSpPr>
        <p:grpSpPr>
          <a:xfrm>
            <a:off x="0" y="0"/>
            <a:ext cx="5400000" cy="6858000"/>
            <a:chOff x="0" y="0"/>
            <a:chExt cx="5400000" cy="6858000"/>
          </a:xfrm>
          <a:solidFill>
            <a:srgbClr val="2F5597"/>
          </a:solidFill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C7AA3097-DD89-40CC-AF34-B09A67311FC0}"/>
                </a:ext>
              </a:extLst>
            </p:cNvPr>
            <p:cNvSpPr/>
            <p:nvPr/>
          </p:nvSpPr>
          <p:spPr>
            <a:xfrm>
              <a:off x="0" y="0"/>
              <a:ext cx="54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A6699390-F427-4D12-9EAC-AFF51407EBDA}"/>
                </a:ext>
              </a:extLst>
            </p:cNvPr>
            <p:cNvSpPr txBox="1"/>
            <p:nvPr/>
          </p:nvSpPr>
          <p:spPr>
            <a:xfrm>
              <a:off x="991777" y="2581230"/>
              <a:ext cx="4408223" cy="22026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 sz="4400" b="0" i="0" u="none" strike="noStrike" cap="none">
                  <a:latin typeface="Lato Black" panose="020B0604020202020204" charset="0"/>
                  <a:ea typeface="Arial"/>
                  <a:cs typeface="Arial"/>
                  <a:sym typeface="Arial"/>
                </a:defRPr>
              </a:lvl1pPr>
              <a:lvl2pPr marL="1219170" marR="0" lvl="1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828754" marR="0" lvl="2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2438339" marR="0" lvl="3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3047924" marR="0" lvl="4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3657509" marR="0" lvl="5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4267093" marR="0" lvl="6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4876678" marR="0" lvl="7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5486263" marR="0" lvl="8" indent="-423323">
                <a:lnSpc>
                  <a:spcPct val="115000"/>
                </a:lnSpc>
                <a:spcBef>
                  <a:spcPts val="2133"/>
                </a:spcBef>
                <a:spcAft>
                  <a:spcPts val="2133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4800" b="1" dirty="0">
                  <a:solidFill>
                    <a:schemeClr val="bg1"/>
                  </a:solidFill>
                  <a:latin typeface="+mn-lt"/>
                </a:rPr>
                <a:t>Objetivo geral</a:t>
              </a:r>
            </a:p>
          </p:txBody>
        </p: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8FD10D2-29AF-474A-B1EC-23DFCB4C63B5}"/>
              </a:ext>
            </a:extLst>
          </p:cNvPr>
          <p:cNvSpPr/>
          <p:nvPr/>
        </p:nvSpPr>
        <p:spPr>
          <a:xfrm>
            <a:off x="5585460" y="165184"/>
            <a:ext cx="6400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200" b="1" dirty="0">
                <a:solidFill>
                  <a:srgbClr val="1B1B1B"/>
                </a:solidFill>
              </a:rPr>
              <a:t>Analisar o relacionamento dos atores </a:t>
            </a:r>
            <a:r>
              <a:rPr lang="pt-BR" sz="4200" dirty="0">
                <a:solidFill>
                  <a:srgbClr val="1B1B1B"/>
                </a:solidFill>
              </a:rPr>
              <a:t>presentes no contexto em estudo </a:t>
            </a:r>
            <a:r>
              <a:rPr lang="pt-BR" sz="4200" b="1" dirty="0">
                <a:solidFill>
                  <a:srgbClr val="1B1B1B"/>
                </a:solidFill>
              </a:rPr>
              <a:t>para a construção de uma Universidade Empreendedora</a:t>
            </a:r>
            <a:r>
              <a:rPr lang="pt-BR" sz="4200" dirty="0">
                <a:solidFill>
                  <a:srgbClr val="1B1B1B"/>
                </a:solidFill>
              </a:rPr>
              <a:t>, com foco, em suas ações de pesquisa e extensão</a:t>
            </a:r>
          </a:p>
          <a:p>
            <a:endParaRPr lang="pt-BR" sz="44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CD02058-E51B-47CC-B20F-29D65B982978}"/>
              </a:ext>
            </a:extLst>
          </p:cNvPr>
          <p:cNvSpPr/>
          <p:nvPr/>
        </p:nvSpPr>
        <p:spPr>
          <a:xfrm>
            <a:off x="-2688386" y="0"/>
            <a:ext cx="1778288" cy="169277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DDFD84B-65FF-4022-9CF4-B90779891145}"/>
              </a:ext>
            </a:extLst>
          </p:cNvPr>
          <p:cNvSpPr/>
          <p:nvPr/>
        </p:nvSpPr>
        <p:spPr>
          <a:xfrm>
            <a:off x="-2688386" y="2064403"/>
            <a:ext cx="1778288" cy="1692771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Áudio 2">
            <a:hlinkClick r:id="" action="ppaction://media"/>
            <a:extLst>
              <a:ext uri="{FF2B5EF4-FFF2-40B4-BE49-F238E27FC236}">
                <a16:creationId xmlns:a16="http://schemas.microsoft.com/office/drawing/2014/main" id="{1AB8733B-532E-417E-98FC-66DA63382E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9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9"/>
    </mc:Choice>
    <mc:Fallback xmlns="">
      <p:transition spd="slow" advTm="11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A71A9211-3092-48E3-B777-1F73E4136BDE}"/>
              </a:ext>
            </a:extLst>
          </p:cNvPr>
          <p:cNvGrpSpPr/>
          <p:nvPr/>
        </p:nvGrpSpPr>
        <p:grpSpPr>
          <a:xfrm>
            <a:off x="0" y="0"/>
            <a:ext cx="12192000" cy="1763393"/>
            <a:chOff x="0" y="0"/>
            <a:chExt cx="5400000" cy="6858000"/>
          </a:xfrm>
          <a:solidFill>
            <a:srgbClr val="8FAADC"/>
          </a:solidFill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C7AA3097-DD89-40CC-AF34-B09A67311FC0}"/>
                </a:ext>
              </a:extLst>
            </p:cNvPr>
            <p:cNvSpPr/>
            <p:nvPr/>
          </p:nvSpPr>
          <p:spPr>
            <a:xfrm>
              <a:off x="0" y="0"/>
              <a:ext cx="54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A6699390-F427-4D12-9EAC-AFF51407EBDA}"/>
                </a:ext>
              </a:extLst>
            </p:cNvPr>
            <p:cNvSpPr txBox="1"/>
            <p:nvPr/>
          </p:nvSpPr>
          <p:spPr>
            <a:xfrm>
              <a:off x="0" y="1478423"/>
              <a:ext cx="5400000" cy="390115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 sz="4400" b="0" i="0" u="none" strike="noStrike" cap="none">
                  <a:latin typeface="Lato Black" panose="020B0604020202020204" charset="0"/>
                  <a:ea typeface="Arial"/>
                  <a:cs typeface="Arial"/>
                  <a:sym typeface="Arial"/>
                </a:defRPr>
              </a:lvl1pPr>
              <a:lvl2pPr marL="1219170" marR="0" lvl="1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828754" marR="0" lvl="2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2438339" marR="0" lvl="3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3047924" marR="0" lvl="4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3657509" marR="0" lvl="5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4267093" marR="0" lvl="6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4876678" marR="0" lvl="7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5486263" marR="0" lvl="8" indent="-423323">
                <a:lnSpc>
                  <a:spcPct val="115000"/>
                </a:lnSpc>
                <a:spcBef>
                  <a:spcPts val="2133"/>
                </a:spcBef>
                <a:spcAft>
                  <a:spcPts val="2133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pt-BR" sz="4800" b="1" dirty="0">
                  <a:solidFill>
                    <a:schemeClr val="bg1"/>
                  </a:solidFill>
                  <a:latin typeface="+mn-lt"/>
                </a:rPr>
                <a:t>Objetivos específicos</a:t>
              </a:r>
            </a:p>
          </p:txBody>
        </p: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8FD10D2-29AF-474A-B1EC-23DFCB4C63B5}"/>
              </a:ext>
            </a:extLst>
          </p:cNvPr>
          <p:cNvSpPr/>
          <p:nvPr/>
        </p:nvSpPr>
        <p:spPr>
          <a:xfrm>
            <a:off x="276726" y="1763392"/>
            <a:ext cx="11915274" cy="4831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pt-BR" sz="2600" dirty="0">
                <a:solidFill>
                  <a:srgbClr val="1B1B1B"/>
                </a:solidFill>
              </a:rPr>
              <a:t>Realizar</a:t>
            </a:r>
            <a:r>
              <a:rPr lang="pt-BR" sz="2600" dirty="0"/>
              <a:t> </a:t>
            </a:r>
            <a:r>
              <a:rPr lang="pt-BR" sz="2600" b="1" dirty="0"/>
              <a:t>Revisão Sistemática de Literatura </a:t>
            </a:r>
            <a:r>
              <a:rPr lang="pt-BR" sz="2600" dirty="0"/>
              <a:t>(RSL) sobre as temáticas relacionadas ao objetivo do projeto</a:t>
            </a:r>
            <a:r>
              <a:rPr lang="pt-BR" sz="2600" dirty="0">
                <a:solidFill>
                  <a:srgbClr val="1B1B1B"/>
                </a:solidFill>
              </a:rPr>
              <a:t>;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pt-BR" sz="2600" dirty="0">
                <a:solidFill>
                  <a:srgbClr val="1B1B1B"/>
                </a:solidFill>
              </a:rPr>
              <a:t>Analisar os </a:t>
            </a:r>
            <a:r>
              <a:rPr lang="pt-BR" sz="2600" b="1" dirty="0">
                <a:solidFill>
                  <a:srgbClr val="1B1B1B"/>
                </a:solidFill>
              </a:rPr>
              <a:t>elementos</a:t>
            </a:r>
            <a:r>
              <a:rPr lang="pt-BR" sz="2600" dirty="0">
                <a:solidFill>
                  <a:srgbClr val="1B1B1B"/>
                </a:solidFill>
              </a:rPr>
              <a:t> e </a:t>
            </a:r>
            <a:r>
              <a:rPr lang="pt-BR" sz="2600" b="1" dirty="0">
                <a:solidFill>
                  <a:srgbClr val="1B1B1B"/>
                </a:solidFill>
              </a:rPr>
              <a:t>atores</a:t>
            </a:r>
            <a:r>
              <a:rPr lang="pt-BR" sz="2600" dirty="0">
                <a:solidFill>
                  <a:srgbClr val="1B1B1B"/>
                </a:solidFill>
              </a:rPr>
              <a:t> envolvidos no ambiente institucional para a construção de uma Universidade Empreendedora;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pt-BR" sz="2600" dirty="0">
                <a:solidFill>
                  <a:srgbClr val="1B1B1B"/>
                </a:solidFill>
              </a:rPr>
              <a:t>Analisar</a:t>
            </a:r>
            <a:r>
              <a:rPr lang="pt-BR" sz="2600" dirty="0"/>
              <a:t> </a:t>
            </a:r>
            <a:r>
              <a:rPr lang="pt-BR" sz="2600" b="1" dirty="0"/>
              <a:t>casos sobre universidades empreendedoras </a:t>
            </a:r>
            <a:r>
              <a:rPr lang="pt-BR" sz="2600" dirty="0"/>
              <a:t>no Brasil e no mundo;</a:t>
            </a:r>
            <a:endParaRPr lang="pt-BR" sz="2600" dirty="0">
              <a:solidFill>
                <a:srgbClr val="1B1B1B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pt-BR" sz="2600" b="1" dirty="0">
                <a:solidFill>
                  <a:srgbClr val="1B1B1B"/>
                </a:solidFill>
              </a:rPr>
              <a:t>Identificar</a:t>
            </a:r>
            <a:r>
              <a:rPr lang="pt-BR" sz="2600" b="1" dirty="0"/>
              <a:t> e Analisar os atores institucionais</a:t>
            </a:r>
            <a:r>
              <a:rPr lang="pt-BR" sz="2600" dirty="0"/>
              <a:t>: gestores da iniciativa privada/</a:t>
            </a:r>
            <a:r>
              <a:rPr lang="pt-BR" sz="2600" i="1" dirty="0"/>
              <a:t>startups</a:t>
            </a:r>
            <a:r>
              <a:rPr lang="pt-BR" sz="2600" dirty="0"/>
              <a:t>; gestores públicos, professores de universidades, dentre outros.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endParaRPr lang="pt-BR" sz="2600" dirty="0">
              <a:solidFill>
                <a:srgbClr val="1B1B1B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D6C0227-6B79-4D1E-BB32-429F856116E2}"/>
              </a:ext>
            </a:extLst>
          </p:cNvPr>
          <p:cNvSpPr/>
          <p:nvPr/>
        </p:nvSpPr>
        <p:spPr>
          <a:xfrm>
            <a:off x="-2174036" y="3100826"/>
            <a:ext cx="1778288" cy="169277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AF58E14-51B7-4BC6-A72D-70D4257659CE}"/>
              </a:ext>
            </a:extLst>
          </p:cNvPr>
          <p:cNvSpPr/>
          <p:nvPr/>
        </p:nvSpPr>
        <p:spPr>
          <a:xfrm>
            <a:off x="-2174036" y="5165229"/>
            <a:ext cx="1778288" cy="1692771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Áudio 9">
            <a:hlinkClick r:id="" action="ppaction://media"/>
            <a:extLst>
              <a:ext uri="{FF2B5EF4-FFF2-40B4-BE49-F238E27FC236}">
                <a16:creationId xmlns:a16="http://schemas.microsoft.com/office/drawing/2014/main" id="{16DF760E-EBD1-40D3-AF26-2C79062AF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8"/>
    </mc:Choice>
    <mc:Fallback xmlns="">
      <p:transition spd="slow" advTm="20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6A122467-D6E1-494F-B4C6-94DE06C26343}"/>
              </a:ext>
            </a:extLst>
          </p:cNvPr>
          <p:cNvGrpSpPr/>
          <p:nvPr/>
        </p:nvGrpSpPr>
        <p:grpSpPr>
          <a:xfrm>
            <a:off x="0" y="1"/>
            <a:ext cx="12192000" cy="1702878"/>
            <a:chOff x="0" y="1"/>
            <a:chExt cx="12192000" cy="1702878"/>
          </a:xfrm>
          <a:solidFill>
            <a:srgbClr val="8FAADC"/>
          </a:solidFill>
        </p:grpSpPr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572BE995-E0DF-436D-A821-12B8DEC3C2A8}"/>
                </a:ext>
              </a:extLst>
            </p:cNvPr>
            <p:cNvSpPr/>
            <p:nvPr/>
          </p:nvSpPr>
          <p:spPr>
            <a:xfrm>
              <a:off x="0" y="1"/>
              <a:ext cx="12192000" cy="14836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A6699390-F427-4D12-9EAC-AFF51407EBDA}"/>
                </a:ext>
              </a:extLst>
            </p:cNvPr>
            <p:cNvSpPr txBox="1"/>
            <p:nvPr/>
          </p:nvSpPr>
          <p:spPr>
            <a:xfrm>
              <a:off x="0" y="168639"/>
              <a:ext cx="12192000" cy="153424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 sz="4400" b="0" i="0" u="none" strike="noStrike" cap="none">
                  <a:latin typeface="Lato Black" panose="020B0604020202020204" charset="0"/>
                  <a:ea typeface="Arial"/>
                  <a:cs typeface="Arial"/>
                  <a:sym typeface="Arial"/>
                </a:defRPr>
              </a:lvl1pPr>
              <a:lvl2pPr marL="1219170" marR="0" lvl="1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828754" marR="0" lvl="2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2438339" marR="0" lvl="3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3047924" marR="0" lvl="4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3657509" marR="0" lvl="5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4267093" marR="0" lvl="6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4876678" marR="0" lvl="7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5486263" marR="0" lvl="8" indent="-423323">
                <a:lnSpc>
                  <a:spcPct val="115000"/>
                </a:lnSpc>
                <a:spcBef>
                  <a:spcPts val="2133"/>
                </a:spcBef>
                <a:spcAft>
                  <a:spcPts val="2133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pt-BR" sz="5400" b="1" dirty="0">
                  <a:solidFill>
                    <a:schemeClr val="bg1"/>
                  </a:solidFill>
                  <a:latin typeface="+mn-lt"/>
                </a:rPr>
                <a:t>Introdução</a:t>
              </a:r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E0B380F1-8C4A-4F04-B15F-5F2491D7AF25}"/>
              </a:ext>
            </a:extLst>
          </p:cNvPr>
          <p:cNvSpPr/>
          <p:nvPr/>
        </p:nvSpPr>
        <p:spPr>
          <a:xfrm>
            <a:off x="836167" y="2307911"/>
            <a:ext cx="364110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1B1B1B"/>
                </a:solidFill>
              </a:rPr>
              <a:t>o </a:t>
            </a:r>
            <a:r>
              <a:rPr lang="pt-BR" sz="4000" b="1" dirty="0">
                <a:solidFill>
                  <a:srgbClr val="1B1B1B"/>
                </a:solidFill>
              </a:rPr>
              <a:t>contexto</a:t>
            </a:r>
            <a:r>
              <a:rPr lang="pt-BR" sz="3600" dirty="0">
                <a:solidFill>
                  <a:srgbClr val="1B1B1B"/>
                </a:solidFill>
              </a:rPr>
              <a:t> deste estudo se traduz em um cenário em que a </a:t>
            </a:r>
            <a:r>
              <a:rPr lang="pt-BR" sz="4400" b="1" dirty="0">
                <a:solidFill>
                  <a:srgbClr val="1B1B1B"/>
                </a:solidFill>
              </a:rPr>
              <a:t>universidade</a:t>
            </a:r>
            <a:r>
              <a:rPr lang="pt-BR" sz="3600" dirty="0">
                <a:solidFill>
                  <a:srgbClr val="1B1B1B"/>
                </a:solidFill>
              </a:rPr>
              <a:t> é empreendedora.</a:t>
            </a:r>
            <a:endParaRPr lang="pt-BR" sz="3600" dirty="0"/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C6643198-051F-48A9-AD79-5D6977421BBF}"/>
              </a:ext>
            </a:extLst>
          </p:cNvPr>
          <p:cNvGrpSpPr/>
          <p:nvPr/>
        </p:nvGrpSpPr>
        <p:grpSpPr>
          <a:xfrm>
            <a:off x="5319657" y="1917286"/>
            <a:ext cx="3079273" cy="2822977"/>
            <a:chOff x="5266928" y="1722102"/>
            <a:chExt cx="3079273" cy="2822977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4B689D32-843F-4D16-9AF6-05E9360CEC9E}"/>
                </a:ext>
              </a:extLst>
            </p:cNvPr>
            <p:cNvSpPr/>
            <p:nvPr/>
          </p:nvSpPr>
          <p:spPr>
            <a:xfrm>
              <a:off x="5266928" y="1722102"/>
              <a:ext cx="3079273" cy="2822977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EB58C741-94E9-415B-B57F-2A5D5B87BA78}"/>
                </a:ext>
              </a:extLst>
            </p:cNvPr>
            <p:cNvGrpSpPr/>
            <p:nvPr/>
          </p:nvGrpSpPr>
          <p:grpSpPr>
            <a:xfrm>
              <a:off x="5789063" y="1879016"/>
              <a:ext cx="2101094" cy="2451656"/>
              <a:chOff x="5600245" y="1687274"/>
              <a:chExt cx="2101094" cy="2451656"/>
            </a:xfrm>
          </p:grpSpPr>
          <p:pic>
            <p:nvPicPr>
              <p:cNvPr id="1026" name="Picture 2" descr="Resultado de imagem para Ensino transparent">
                <a:extLst>
                  <a:ext uri="{FF2B5EF4-FFF2-40B4-BE49-F238E27FC236}">
                    <a16:creationId xmlns:a16="http://schemas.microsoft.com/office/drawing/2014/main" id="{1470F1E2-C574-433A-BB50-55B6C7B6AB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1227" y="1687274"/>
                <a:ext cx="801714" cy="8017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Resultado de imagem para Pesquisa transparent">
                <a:extLst>
                  <a:ext uri="{FF2B5EF4-FFF2-40B4-BE49-F238E27FC236}">
                    <a16:creationId xmlns:a16="http://schemas.microsoft.com/office/drawing/2014/main" id="{EF92FB09-88F5-4A44-8D62-510AE4E49A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245" y="2410799"/>
                <a:ext cx="709785" cy="709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Resultado de imagem para regional innovation transparent">
                <a:extLst>
                  <a:ext uri="{FF2B5EF4-FFF2-40B4-BE49-F238E27FC236}">
                    <a16:creationId xmlns:a16="http://schemas.microsoft.com/office/drawing/2014/main" id="{9FE77CE2-9945-44A6-BDCE-2C65C58E8D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37" r="7103"/>
              <a:stretch/>
            </p:blipFill>
            <p:spPr bwMode="auto">
              <a:xfrm>
                <a:off x="6805989" y="2419135"/>
                <a:ext cx="895350" cy="7014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42A67829-2428-4B47-A648-1E0F3EEBBFBD}"/>
                  </a:ext>
                </a:extLst>
              </p:cNvPr>
              <p:cNvSpPr/>
              <p:nvPr/>
            </p:nvSpPr>
            <p:spPr>
              <a:xfrm>
                <a:off x="5669864" y="3169434"/>
                <a:ext cx="1883112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sz="1200" b="1" dirty="0">
                    <a:latin typeface="Calibri" panose="020F0502020204030204"/>
                  </a:rPr>
                  <a:t>ENSINO, PESQUISA E ATIVIDADES EMPREENDEDORAS</a:t>
                </a:r>
                <a:endParaRPr kumimoji="0" lang="pt-B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Questionamento de seus papéis e ações</a:t>
                </a:r>
              </a:p>
            </p:txBody>
          </p:sp>
        </p:grp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8C7E8740-B2D7-48EC-9853-BAE5CDF0E3B6}"/>
              </a:ext>
            </a:extLst>
          </p:cNvPr>
          <p:cNvGrpSpPr/>
          <p:nvPr/>
        </p:nvGrpSpPr>
        <p:grpSpPr>
          <a:xfrm>
            <a:off x="7022102" y="4747810"/>
            <a:ext cx="2218509" cy="2015277"/>
            <a:chOff x="6269160" y="4279804"/>
            <a:chExt cx="2218509" cy="2015277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E0BEB74A-5704-462B-ADEE-F48820B4E821}"/>
                </a:ext>
              </a:extLst>
            </p:cNvPr>
            <p:cNvGrpSpPr/>
            <p:nvPr/>
          </p:nvGrpSpPr>
          <p:grpSpPr>
            <a:xfrm>
              <a:off x="6269160" y="4279804"/>
              <a:ext cx="2218509" cy="2015277"/>
              <a:chOff x="9103699" y="1489576"/>
              <a:chExt cx="2218509" cy="2015277"/>
            </a:xfrm>
          </p:grpSpPr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DE3BFF35-6D04-4931-9C67-AFCD2DB2E30D}"/>
                  </a:ext>
                </a:extLst>
              </p:cNvPr>
              <p:cNvSpPr/>
              <p:nvPr/>
            </p:nvSpPr>
            <p:spPr>
              <a:xfrm>
                <a:off x="9103699" y="1489576"/>
                <a:ext cx="2218509" cy="2015277"/>
              </a:xfrm>
              <a:prstGeom prst="ellipse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3FCC1255-701F-4109-9E9F-132817AA75BF}"/>
                  </a:ext>
                </a:extLst>
              </p:cNvPr>
              <p:cNvSpPr/>
              <p:nvPr/>
            </p:nvSpPr>
            <p:spPr>
              <a:xfrm>
                <a:off x="9299104" y="2648536"/>
                <a:ext cx="1883112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sz="1100" b="1" dirty="0">
                    <a:latin typeface="Calibri" panose="020F0502020204030204"/>
                  </a:rPr>
                  <a:t>COMUNIDADE</a:t>
                </a:r>
                <a:endParaRPr kumimoji="0" lang="pt-BR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Natureza social e econômica</a:t>
                </a:r>
              </a:p>
            </p:txBody>
          </p:sp>
        </p:grpSp>
        <p:pic>
          <p:nvPicPr>
            <p:cNvPr id="19" name="Gráfico 18" descr="Usuários">
              <a:extLst>
                <a:ext uri="{FF2B5EF4-FFF2-40B4-BE49-F238E27FC236}">
                  <a16:creationId xmlns:a16="http://schemas.microsoft.com/office/drawing/2014/main" id="{6A310B44-0FB8-4753-BA6F-A8EE7888E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11354" y="4618591"/>
              <a:ext cx="867791" cy="867791"/>
            </a:xfrm>
            <a:prstGeom prst="rect">
              <a:avLst/>
            </a:prstGeom>
          </p:spPr>
        </p:pic>
        <p:pic>
          <p:nvPicPr>
            <p:cNvPr id="25" name="Gráfico 24" descr="Dinheiro">
              <a:extLst>
                <a:ext uri="{FF2B5EF4-FFF2-40B4-BE49-F238E27FC236}">
                  <a16:creationId xmlns:a16="http://schemas.microsoft.com/office/drawing/2014/main" id="{6DE9A9AA-F91B-4FA2-8FCF-4825F426E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424147" y="4659264"/>
              <a:ext cx="743665" cy="743665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DAA065B-432C-45DA-B54B-BAB11B6BD770}"/>
              </a:ext>
            </a:extLst>
          </p:cNvPr>
          <p:cNvGrpSpPr/>
          <p:nvPr/>
        </p:nvGrpSpPr>
        <p:grpSpPr>
          <a:xfrm>
            <a:off x="8984919" y="2489734"/>
            <a:ext cx="2980489" cy="2805245"/>
            <a:chOff x="8628181" y="1756666"/>
            <a:chExt cx="2980489" cy="2805245"/>
          </a:xfrm>
        </p:grpSpPr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AF434916-77AE-4658-B989-815993CD39FD}"/>
                </a:ext>
              </a:extLst>
            </p:cNvPr>
            <p:cNvSpPr/>
            <p:nvPr/>
          </p:nvSpPr>
          <p:spPr>
            <a:xfrm>
              <a:off x="8628181" y="1756666"/>
              <a:ext cx="2980489" cy="2805245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0" name="Picture 16" descr="Resultado de imagem para ivory tower university">
              <a:extLst>
                <a:ext uri="{FF2B5EF4-FFF2-40B4-BE49-F238E27FC236}">
                  <a16:creationId xmlns:a16="http://schemas.microsoft.com/office/drawing/2014/main" id="{198E5287-2F02-4052-B5DD-8E624DF5E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5539" y="1997429"/>
              <a:ext cx="1005771" cy="1377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FECC7FF1-9B1D-41D6-9E07-F6D3664F96C7}"/>
                </a:ext>
              </a:extLst>
            </p:cNvPr>
            <p:cNvSpPr/>
            <p:nvPr/>
          </p:nvSpPr>
          <p:spPr>
            <a:xfrm>
              <a:off x="9176868" y="3496099"/>
              <a:ext cx="1883112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100" b="1" dirty="0">
                  <a:latin typeface="Calibri" panose="020F0502020204030204"/>
                </a:rPr>
                <a:t>TORRE DE MARFIM</a:t>
              </a:r>
              <a:endParaRPr kumimoji="0" lang="pt-B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universidade vista como uma Torre de Marfim</a:t>
              </a:r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794946F5-D0D4-41D9-890D-D1C7172EE833}"/>
              </a:ext>
            </a:extLst>
          </p:cNvPr>
          <p:cNvSpPr/>
          <p:nvPr/>
        </p:nvSpPr>
        <p:spPr>
          <a:xfrm>
            <a:off x="-2486686" y="-43916"/>
            <a:ext cx="1778288" cy="169277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E1894343-FCEB-4D97-A2C9-673B0064C2FD}"/>
              </a:ext>
            </a:extLst>
          </p:cNvPr>
          <p:cNvSpPr/>
          <p:nvPr/>
        </p:nvSpPr>
        <p:spPr>
          <a:xfrm>
            <a:off x="-2486686" y="2020487"/>
            <a:ext cx="1778288" cy="1692771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Áudio 14">
            <a:hlinkClick r:id="" action="ppaction://media"/>
            <a:extLst>
              <a:ext uri="{FF2B5EF4-FFF2-40B4-BE49-F238E27FC236}">
                <a16:creationId xmlns:a16="http://schemas.microsoft.com/office/drawing/2014/main" id="{CEBE24CA-0890-4BD3-8E85-EB3103AE0C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6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98"/>
    </mc:Choice>
    <mc:Fallback xmlns="">
      <p:transition spd="slow" advTm="34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4E422CAF-36BB-452B-8B3D-F30FA03DEFF3}"/>
              </a:ext>
            </a:extLst>
          </p:cNvPr>
          <p:cNvGrpSpPr/>
          <p:nvPr/>
        </p:nvGrpSpPr>
        <p:grpSpPr>
          <a:xfrm>
            <a:off x="0" y="0"/>
            <a:ext cx="5400000" cy="6858000"/>
            <a:chOff x="0" y="0"/>
            <a:chExt cx="5400000" cy="6858000"/>
          </a:xfrm>
          <a:solidFill>
            <a:srgbClr val="2F5597"/>
          </a:solidFill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C7AA3097-DD89-40CC-AF34-B09A67311FC0}"/>
                </a:ext>
              </a:extLst>
            </p:cNvPr>
            <p:cNvSpPr/>
            <p:nvPr/>
          </p:nvSpPr>
          <p:spPr>
            <a:xfrm>
              <a:off x="0" y="0"/>
              <a:ext cx="54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A6699390-F427-4D12-9EAC-AFF51407EBDA}"/>
                </a:ext>
              </a:extLst>
            </p:cNvPr>
            <p:cNvSpPr txBox="1"/>
            <p:nvPr/>
          </p:nvSpPr>
          <p:spPr>
            <a:xfrm>
              <a:off x="419100" y="4982028"/>
              <a:ext cx="4194847" cy="162563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 sz="4400" b="0" i="0" u="none" strike="noStrike" cap="none">
                  <a:latin typeface="Lato Black" panose="020B0604020202020204" charset="0"/>
                  <a:ea typeface="Arial"/>
                  <a:cs typeface="Arial"/>
                  <a:sym typeface="Arial"/>
                </a:defRPr>
              </a:lvl1pPr>
              <a:lvl2pPr marL="1219170" marR="0" lvl="1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828754" marR="0" lvl="2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2438339" marR="0" lvl="3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3047924" marR="0" lvl="4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3657509" marR="0" lvl="5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4267093" marR="0" lvl="6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4876678" marR="0" lvl="7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5486263" marR="0" lvl="8" indent="-423323">
                <a:lnSpc>
                  <a:spcPct val="115000"/>
                </a:lnSpc>
                <a:spcBef>
                  <a:spcPts val="2133"/>
                </a:spcBef>
                <a:spcAft>
                  <a:spcPts val="2133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4800" b="1" dirty="0">
                  <a:solidFill>
                    <a:schemeClr val="bg1"/>
                  </a:solidFill>
                  <a:latin typeface="+mn-lt"/>
                </a:rPr>
                <a:t>Considerações teóricas</a:t>
              </a:r>
            </a:p>
          </p:txBody>
        </p: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58FD10D2-29AF-474A-B1EC-23DFCB4C63B5}"/>
              </a:ext>
            </a:extLst>
          </p:cNvPr>
          <p:cNvSpPr/>
          <p:nvPr/>
        </p:nvSpPr>
        <p:spPr>
          <a:xfrm>
            <a:off x="6095999" y="343755"/>
            <a:ext cx="60372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222222"/>
                </a:solidFill>
                <a:cs typeface="Segoe UI Semilight" panose="020B0402040204020203" pitchFamily="34" charset="0"/>
              </a:rPr>
              <a:t>Ensaio sobre </a:t>
            </a:r>
            <a:r>
              <a:rPr lang="pt-BR" sz="3800" b="1" dirty="0">
                <a:solidFill>
                  <a:srgbClr val="222222"/>
                </a:solidFill>
                <a:cs typeface="Segoe UI Semilight" panose="020B0402040204020203" pitchFamily="34" charset="0"/>
              </a:rPr>
              <a:t>universidade empreendedora</a:t>
            </a:r>
            <a:r>
              <a:rPr lang="pt-BR" sz="2800" dirty="0">
                <a:solidFill>
                  <a:srgbClr val="222222"/>
                </a:solidFill>
                <a:cs typeface="Segoe UI Semilight" panose="020B0402040204020203" pitchFamily="34" charset="0"/>
              </a:rPr>
              <a:t> e </a:t>
            </a:r>
            <a:r>
              <a:rPr lang="pt-BR" sz="3400" b="1" dirty="0">
                <a:solidFill>
                  <a:srgbClr val="222222"/>
                </a:solidFill>
                <a:cs typeface="Segoe UI Semilight" panose="020B0402040204020203" pitchFamily="34" charset="0"/>
              </a:rPr>
              <a:t>terceira missão</a:t>
            </a:r>
            <a:endParaRPr lang="en-US" sz="3400" b="1" dirty="0">
              <a:solidFill>
                <a:srgbClr val="222222"/>
              </a:solidFill>
              <a:cs typeface="Segoe UI Semilight" panose="020B0402040204020203" pitchFamily="34" charset="0"/>
            </a:endParaRPr>
          </a:p>
        </p:txBody>
      </p:sp>
      <p:sp>
        <p:nvSpPr>
          <p:cNvPr id="14" name="Texto Explicativo: Seta para a Esquerda e para a Direita 13">
            <a:extLst>
              <a:ext uri="{FF2B5EF4-FFF2-40B4-BE49-F238E27FC236}">
                <a16:creationId xmlns:a16="http://schemas.microsoft.com/office/drawing/2014/main" id="{C8EDE834-E5DC-4D37-AC46-871B39CBFF63}"/>
              </a:ext>
            </a:extLst>
          </p:cNvPr>
          <p:cNvSpPr/>
          <p:nvPr/>
        </p:nvSpPr>
        <p:spPr>
          <a:xfrm>
            <a:off x="7678057" y="3429000"/>
            <a:ext cx="2819400" cy="1553028"/>
          </a:xfrm>
          <a:prstGeom prst="leftRightArrowCallou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RSL</a:t>
            </a:r>
            <a:endParaRPr lang="pt-BR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96272F1-B36C-4D51-9279-FC1EBC013A64}"/>
              </a:ext>
            </a:extLst>
          </p:cNvPr>
          <p:cNvSpPr txBox="1"/>
          <p:nvPr/>
        </p:nvSpPr>
        <p:spPr>
          <a:xfrm>
            <a:off x="10497457" y="3790014"/>
            <a:ext cx="1361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Terceira missão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E678CB8-BFC2-4B13-A7D5-B4BD7EDB40AB}"/>
              </a:ext>
            </a:extLst>
          </p:cNvPr>
          <p:cNvSpPr txBox="1"/>
          <p:nvPr/>
        </p:nvSpPr>
        <p:spPr>
          <a:xfrm>
            <a:off x="5394997" y="3790015"/>
            <a:ext cx="2283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Universidade Empreendedora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8FDF18C-2DD0-4BB8-834E-CF638F2738FC}"/>
              </a:ext>
            </a:extLst>
          </p:cNvPr>
          <p:cNvSpPr/>
          <p:nvPr/>
        </p:nvSpPr>
        <p:spPr>
          <a:xfrm>
            <a:off x="-2400300" y="3100826"/>
            <a:ext cx="1778288" cy="169277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829309-3C56-4E75-A149-9BB7EEA0B3BD}"/>
              </a:ext>
            </a:extLst>
          </p:cNvPr>
          <p:cNvSpPr/>
          <p:nvPr/>
        </p:nvSpPr>
        <p:spPr>
          <a:xfrm>
            <a:off x="-2400300" y="5165229"/>
            <a:ext cx="1778288" cy="1692771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Áudio 12">
            <a:hlinkClick r:id="" action="ppaction://media"/>
            <a:extLst>
              <a:ext uri="{FF2B5EF4-FFF2-40B4-BE49-F238E27FC236}">
                <a16:creationId xmlns:a16="http://schemas.microsoft.com/office/drawing/2014/main" id="{C369CE6D-0E08-4F6E-AAA1-4EF29CDB26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7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9"/>
    </mc:Choice>
    <mc:Fallback xmlns="">
      <p:transition spd="slow" advTm="9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  <p:bldP spid="14" grpId="0" animBg="1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E84D74C-0974-492B-8441-C2E97839670F}"/>
              </a:ext>
            </a:extLst>
          </p:cNvPr>
          <p:cNvGrpSpPr/>
          <p:nvPr/>
        </p:nvGrpSpPr>
        <p:grpSpPr>
          <a:xfrm>
            <a:off x="0" y="0"/>
            <a:ext cx="12192000" cy="1483637"/>
            <a:chOff x="0" y="0"/>
            <a:chExt cx="12192000" cy="1483637"/>
          </a:xfrm>
          <a:solidFill>
            <a:srgbClr val="8FAADC"/>
          </a:solidFill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1571FA6-5998-49A7-AD33-104DE8B057B0}"/>
                </a:ext>
              </a:extLst>
            </p:cNvPr>
            <p:cNvSpPr/>
            <p:nvPr/>
          </p:nvSpPr>
          <p:spPr>
            <a:xfrm>
              <a:off x="0" y="0"/>
              <a:ext cx="12192000" cy="14836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A6699390-F427-4D12-9EAC-AFF51407EBDA}"/>
                </a:ext>
              </a:extLst>
            </p:cNvPr>
            <p:cNvSpPr txBox="1"/>
            <p:nvPr/>
          </p:nvSpPr>
          <p:spPr>
            <a:xfrm>
              <a:off x="3706560" y="217715"/>
              <a:ext cx="4778880" cy="108014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 sz="4400" b="0" i="0" u="none" strike="noStrike" cap="none">
                  <a:latin typeface="Lato Black" panose="020B0604020202020204" charset="0"/>
                  <a:ea typeface="Arial"/>
                  <a:cs typeface="Arial"/>
                  <a:sym typeface="Arial"/>
                </a:defRPr>
              </a:lvl1pPr>
              <a:lvl2pPr marL="1219170" marR="0" lvl="1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828754" marR="0" lvl="2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2438339" marR="0" lvl="3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3047924" marR="0" lvl="4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3657509" marR="0" lvl="5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4267093" marR="0" lvl="6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4876678" marR="0" lvl="7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5486263" marR="0" lvl="8" indent="-423323">
                <a:lnSpc>
                  <a:spcPct val="115000"/>
                </a:lnSpc>
                <a:spcBef>
                  <a:spcPts val="2133"/>
                </a:spcBef>
                <a:spcAft>
                  <a:spcPts val="2133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pt-BR" sz="4800" b="1" dirty="0">
                  <a:solidFill>
                    <a:schemeClr val="bg1"/>
                  </a:solidFill>
                  <a:latin typeface="+mn-lt"/>
                </a:rPr>
                <a:t>Método</a:t>
              </a:r>
              <a:endParaRPr lang="pt-BR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2" name="Retângulo 6">
            <a:extLst>
              <a:ext uri="{FF2B5EF4-FFF2-40B4-BE49-F238E27FC236}">
                <a16:creationId xmlns:a16="http://schemas.microsoft.com/office/drawing/2014/main" id="{41C9F18E-4F9C-4FC9-8BEA-7A4528C5A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8058" y="5603195"/>
            <a:ext cx="30752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egoe UI Semilight" panose="020B0402040204020203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 Semilight" panose="020B0402040204020203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egoe UI Semilight" panose="020B0402040204020203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egoe UI Semilight" panose="020B0402040204020203" pitchFamily="34" charset="0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cs typeface="Segoe UI Semilight" panose="020B0402040204020203" pitchFamily="34" charset="0"/>
              </a:rPr>
              <a:t>(</a:t>
            </a:r>
            <a:r>
              <a:rPr lang="pt-BR" altLang="pt-BR" sz="1800" dirty="0" err="1">
                <a:cs typeface="Segoe UI Semilight" panose="020B0402040204020203" pitchFamily="34" charset="0"/>
              </a:rPr>
              <a:t>Ferenhof</a:t>
            </a:r>
            <a:r>
              <a:rPr lang="pt-BR" altLang="pt-BR" sz="1800" dirty="0">
                <a:cs typeface="Segoe UI Semilight" panose="020B0402040204020203" pitchFamily="34" charset="0"/>
              </a:rPr>
              <a:t> e Fernandes, 2016).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E94FDC44-DA35-4611-BDC2-E30C2489C928}"/>
              </a:ext>
            </a:extLst>
          </p:cNvPr>
          <p:cNvGraphicFramePr/>
          <p:nvPr/>
        </p:nvGraphicFramePr>
        <p:xfrm>
          <a:off x="184150" y="1701352"/>
          <a:ext cx="7424990" cy="4965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Elipse 16">
            <a:extLst>
              <a:ext uri="{FF2B5EF4-FFF2-40B4-BE49-F238E27FC236}">
                <a16:creationId xmlns:a16="http://schemas.microsoft.com/office/drawing/2014/main" id="{2B664122-D73B-4581-94FF-32EE275C790F}"/>
              </a:ext>
            </a:extLst>
          </p:cNvPr>
          <p:cNvSpPr/>
          <p:nvPr/>
        </p:nvSpPr>
        <p:spPr>
          <a:xfrm>
            <a:off x="7718813" y="2042583"/>
            <a:ext cx="545101" cy="545101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CCDE497C-ABB0-4295-A75F-A9EB0CE718AC}"/>
              </a:ext>
            </a:extLst>
          </p:cNvPr>
          <p:cNvSpPr/>
          <p:nvPr/>
        </p:nvSpPr>
        <p:spPr>
          <a:xfrm>
            <a:off x="7701278" y="3283522"/>
            <a:ext cx="545101" cy="545101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81E7303-521C-4814-A808-6DA7DAF07B9D}"/>
              </a:ext>
            </a:extLst>
          </p:cNvPr>
          <p:cNvSpPr/>
          <p:nvPr/>
        </p:nvSpPr>
        <p:spPr>
          <a:xfrm>
            <a:off x="7718813" y="4550151"/>
            <a:ext cx="545101" cy="545101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327C3E31-1121-44C5-BCD5-692F8D9E88CF}"/>
              </a:ext>
            </a:extLst>
          </p:cNvPr>
          <p:cNvSpPr/>
          <p:nvPr/>
        </p:nvSpPr>
        <p:spPr>
          <a:xfrm>
            <a:off x="7718812" y="5972527"/>
            <a:ext cx="545101" cy="545101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A13CDDA-D5A6-4E46-91A7-9E344F2BCE1D}"/>
              </a:ext>
            </a:extLst>
          </p:cNvPr>
          <p:cNvSpPr/>
          <p:nvPr/>
        </p:nvSpPr>
        <p:spPr>
          <a:xfrm>
            <a:off x="-8607836" y="-174694"/>
            <a:ext cx="1676094" cy="14725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C9006F8-E5CF-4C9E-8A66-4795F967595D}"/>
              </a:ext>
            </a:extLst>
          </p:cNvPr>
          <p:cNvSpPr/>
          <p:nvPr/>
        </p:nvSpPr>
        <p:spPr>
          <a:xfrm>
            <a:off x="-8607836" y="1420090"/>
            <a:ext cx="1676094" cy="14725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8CBE5BD-2CF5-405A-80E6-043EAC986B18}"/>
              </a:ext>
            </a:extLst>
          </p:cNvPr>
          <p:cNvSpPr/>
          <p:nvPr/>
        </p:nvSpPr>
        <p:spPr>
          <a:xfrm>
            <a:off x="8907004" y="2783518"/>
            <a:ext cx="31008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/>
              <a:t>Busca sistemática da literatura (SSF)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695D2C1-1A3F-4D80-BACF-FE81427EE0FB}"/>
              </a:ext>
            </a:extLst>
          </p:cNvPr>
          <p:cNvSpPr/>
          <p:nvPr/>
        </p:nvSpPr>
        <p:spPr>
          <a:xfrm>
            <a:off x="-2400300" y="3100826"/>
            <a:ext cx="1778288" cy="169277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F61EEB4-F45F-42A3-8656-626546FF02B1}"/>
              </a:ext>
            </a:extLst>
          </p:cNvPr>
          <p:cNvSpPr/>
          <p:nvPr/>
        </p:nvSpPr>
        <p:spPr>
          <a:xfrm>
            <a:off x="-2400300" y="5165229"/>
            <a:ext cx="1778288" cy="1692771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Áudio 6">
            <a:hlinkClick r:id="" action="ppaction://media"/>
            <a:extLst>
              <a:ext uri="{FF2B5EF4-FFF2-40B4-BE49-F238E27FC236}">
                <a16:creationId xmlns:a16="http://schemas.microsoft.com/office/drawing/2014/main" id="{512272F5-24AE-4F3F-A258-F012AECD7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23"/>
    </mc:Choice>
    <mc:Fallback xmlns="">
      <p:transition spd="slow" advTm="11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Graphic spid="13" grpId="0">
        <p:bldAsOne/>
      </p:bldGraphic>
      <p:bldP spid="17" grpId="0" animBg="1"/>
      <p:bldP spid="18" grpId="0" animBg="1"/>
      <p:bldP spid="19" grpId="0" animBg="1"/>
      <p:bldP spid="20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C02D10AD-AE87-46B5-A838-2838FE3A2F98}"/>
              </a:ext>
            </a:extLst>
          </p:cNvPr>
          <p:cNvGrpSpPr/>
          <p:nvPr/>
        </p:nvGrpSpPr>
        <p:grpSpPr>
          <a:xfrm>
            <a:off x="0" y="1"/>
            <a:ext cx="12192000" cy="1554218"/>
            <a:chOff x="0" y="0"/>
            <a:chExt cx="5400000" cy="5328747"/>
          </a:xfrm>
          <a:solidFill>
            <a:srgbClr val="8FAADC"/>
          </a:solidFill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C7AA3097-DD89-40CC-AF34-B09A67311FC0}"/>
                </a:ext>
              </a:extLst>
            </p:cNvPr>
            <p:cNvSpPr/>
            <p:nvPr/>
          </p:nvSpPr>
          <p:spPr>
            <a:xfrm>
              <a:off x="0" y="0"/>
              <a:ext cx="5400000" cy="53287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332FA122-52AC-4916-9036-B32134686D49}"/>
                </a:ext>
              </a:extLst>
            </p:cNvPr>
            <p:cNvSpPr txBox="1"/>
            <p:nvPr/>
          </p:nvSpPr>
          <p:spPr>
            <a:xfrm>
              <a:off x="0" y="419331"/>
              <a:ext cx="5390918" cy="381654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 sz="4400" b="0" i="0" u="none" strike="noStrike" cap="none">
                  <a:latin typeface="Lato Black" panose="020B0604020202020204" charset="0"/>
                  <a:ea typeface="Arial"/>
                  <a:cs typeface="Arial"/>
                  <a:sym typeface="Arial"/>
                </a:defRPr>
              </a:lvl1pPr>
              <a:lvl2pPr marL="1219170" marR="0" lvl="1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828754" marR="0" lvl="2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2438339" marR="0" lvl="3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3047924" marR="0" lvl="4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3657509" marR="0" lvl="5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4267093" marR="0" lvl="6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4876678" marR="0" lvl="7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5486263" marR="0" lvl="8" indent="-423323">
                <a:lnSpc>
                  <a:spcPct val="115000"/>
                </a:lnSpc>
                <a:spcBef>
                  <a:spcPts val="2133"/>
                </a:spcBef>
                <a:spcAft>
                  <a:spcPts val="2133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pt-BR" sz="6000" b="1" dirty="0">
                  <a:solidFill>
                    <a:schemeClr val="bg1"/>
                  </a:solidFill>
                  <a:latin typeface="+mn-lt"/>
                </a:rPr>
                <a:t>Aspectos analisados</a:t>
              </a: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30C702E-0BC7-4677-BC8A-616F76327778}"/>
              </a:ext>
            </a:extLst>
          </p:cNvPr>
          <p:cNvGrpSpPr/>
          <p:nvPr/>
        </p:nvGrpSpPr>
        <p:grpSpPr>
          <a:xfrm>
            <a:off x="339715" y="1784714"/>
            <a:ext cx="5756286" cy="4157717"/>
            <a:chOff x="5711987" y="55039"/>
            <a:chExt cx="3406613" cy="2561955"/>
          </a:xfrm>
        </p:grpSpPr>
        <p:graphicFrame>
          <p:nvGraphicFramePr>
            <p:cNvPr id="19" name="Gráfico 18">
              <a:extLst>
                <a:ext uri="{FF2B5EF4-FFF2-40B4-BE49-F238E27FC236}">
                  <a16:creationId xmlns:a16="http://schemas.microsoft.com/office/drawing/2014/main" id="{5BF38A54-D1D5-474B-B75C-ED232B5BBAF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95133808"/>
                </p:ext>
              </p:extLst>
            </p:nvPr>
          </p:nvGraphicFramePr>
          <p:xfrm>
            <a:off x="5711988" y="236173"/>
            <a:ext cx="3406612" cy="22054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56E86561-4C58-408E-B815-57558AE05337}"/>
                </a:ext>
              </a:extLst>
            </p:cNvPr>
            <p:cNvSpPr/>
            <p:nvPr/>
          </p:nvSpPr>
          <p:spPr>
            <a:xfrm>
              <a:off x="5711987" y="55039"/>
              <a:ext cx="3283611" cy="227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/>
                <a:t>Número de publicações por ano</a:t>
              </a:r>
            </a:p>
          </p:txBody>
        </p:sp>
        <p:pic>
          <p:nvPicPr>
            <p:cNvPr id="6" name="Gráfico 5" descr="Aviso">
              <a:extLst>
                <a:ext uri="{FF2B5EF4-FFF2-40B4-BE49-F238E27FC236}">
                  <a16:creationId xmlns:a16="http://schemas.microsoft.com/office/drawing/2014/main" id="{9330BF0F-3E0E-4117-9121-063C13A62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74111" y="2441664"/>
              <a:ext cx="175330" cy="175330"/>
            </a:xfrm>
            <a:prstGeom prst="rect">
              <a:avLst/>
            </a:prstGeom>
          </p:spPr>
        </p:pic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E080404-AE96-49FB-B3C8-E4661A1A1A3B}"/>
              </a:ext>
            </a:extLst>
          </p:cNvPr>
          <p:cNvGrpSpPr/>
          <p:nvPr/>
        </p:nvGrpSpPr>
        <p:grpSpPr>
          <a:xfrm>
            <a:off x="6085747" y="1784427"/>
            <a:ext cx="5766542" cy="4158004"/>
            <a:chOff x="5847339" y="2574353"/>
            <a:chExt cx="3148260" cy="2651278"/>
          </a:xfrm>
        </p:grpSpPr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96D430AA-9A24-41D4-AAF3-7DF9F032D44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96430691"/>
                </p:ext>
              </p:extLst>
            </p:nvPr>
          </p:nvGraphicFramePr>
          <p:xfrm>
            <a:off x="5852939" y="2839395"/>
            <a:ext cx="3142660" cy="23862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F41562B-4B15-48BE-B78D-1BBA4D614D86}"/>
                </a:ext>
              </a:extLst>
            </p:cNvPr>
            <p:cNvSpPr/>
            <p:nvPr/>
          </p:nvSpPr>
          <p:spPr>
            <a:xfrm>
              <a:off x="5847339" y="2574353"/>
              <a:ext cx="3142661" cy="23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/>
                <a:t>País de origem das publicações</a:t>
              </a:r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EA1754FD-14AA-47F2-89BA-8196BA6E4EBF}"/>
              </a:ext>
            </a:extLst>
          </p:cNvPr>
          <p:cNvSpPr/>
          <p:nvPr/>
        </p:nvSpPr>
        <p:spPr>
          <a:xfrm>
            <a:off x="-2400300" y="3100826"/>
            <a:ext cx="1778288" cy="169277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EDD598D-4987-46C5-B4A0-92F291107983}"/>
              </a:ext>
            </a:extLst>
          </p:cNvPr>
          <p:cNvSpPr/>
          <p:nvPr/>
        </p:nvSpPr>
        <p:spPr>
          <a:xfrm>
            <a:off x="-2400300" y="5165229"/>
            <a:ext cx="1778288" cy="1692771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658C63A7-0811-49C6-88B7-6CED425CCB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3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8"/>
    </mc:Choice>
    <mc:Fallback xmlns="">
      <p:transition spd="slow" advTm="13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4E422CAF-36BB-452B-8B3D-F30FA03DEFF3}"/>
              </a:ext>
            </a:extLst>
          </p:cNvPr>
          <p:cNvGrpSpPr/>
          <p:nvPr/>
        </p:nvGrpSpPr>
        <p:grpSpPr>
          <a:xfrm>
            <a:off x="0" y="0"/>
            <a:ext cx="5400000" cy="6858000"/>
            <a:chOff x="0" y="0"/>
            <a:chExt cx="5400000" cy="6858000"/>
          </a:xfrm>
          <a:solidFill>
            <a:srgbClr val="FEB663"/>
          </a:solidFill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C7AA3097-DD89-40CC-AF34-B09A67311FC0}"/>
                </a:ext>
              </a:extLst>
            </p:cNvPr>
            <p:cNvSpPr/>
            <p:nvPr/>
          </p:nvSpPr>
          <p:spPr>
            <a:xfrm>
              <a:off x="0" y="0"/>
              <a:ext cx="5400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A6699390-F427-4D12-9EAC-AFF51407EBDA}"/>
                </a:ext>
              </a:extLst>
            </p:cNvPr>
            <p:cNvSpPr txBox="1"/>
            <p:nvPr/>
          </p:nvSpPr>
          <p:spPr>
            <a:xfrm>
              <a:off x="323257" y="2564237"/>
              <a:ext cx="4601029" cy="175432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 sz="4400" b="0" i="0" u="none" strike="noStrike" cap="none">
                  <a:latin typeface="Lato Black" panose="020B0604020202020204" charset="0"/>
                  <a:ea typeface="Arial"/>
                  <a:cs typeface="Arial"/>
                  <a:sym typeface="Arial"/>
                </a:defRPr>
              </a:lvl1pPr>
              <a:lvl2pPr marL="1219170" marR="0" lvl="1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828754" marR="0" lvl="2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2438339" marR="0" lvl="3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3047924" marR="0" lvl="4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3657509" marR="0" lvl="5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4267093" marR="0" lvl="6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4876678" marR="0" lvl="7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5486263" marR="0" lvl="8" indent="-423323">
                <a:lnSpc>
                  <a:spcPct val="115000"/>
                </a:lnSpc>
                <a:spcBef>
                  <a:spcPts val="2133"/>
                </a:spcBef>
                <a:spcAft>
                  <a:spcPts val="2133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sz="4800" b="1" dirty="0">
                  <a:solidFill>
                    <a:schemeClr val="bg1"/>
                  </a:solidFill>
                  <a:latin typeface="+mn-lt"/>
                </a:rPr>
                <a:t>Universidade empreendedora</a:t>
              </a: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C00E223A-314F-4356-B51C-1D5B031E3A89}"/>
              </a:ext>
            </a:extLst>
          </p:cNvPr>
          <p:cNvSpPr/>
          <p:nvPr/>
        </p:nvSpPr>
        <p:spPr>
          <a:xfrm>
            <a:off x="6147348" y="3120155"/>
            <a:ext cx="2754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Entende a natureza da riqueza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A0EFE94-BCE5-410F-A2BD-0DF52F016AAD}"/>
              </a:ext>
            </a:extLst>
          </p:cNvPr>
          <p:cNvSpPr/>
          <p:nvPr/>
        </p:nvSpPr>
        <p:spPr>
          <a:xfrm>
            <a:off x="6792002" y="1305146"/>
            <a:ext cx="5023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Incita</a:t>
            </a:r>
            <a:r>
              <a:rPr lang="pt-BR" sz="1600" dirty="0"/>
              <a:t> as pessoas a aplicarem </a:t>
            </a:r>
            <a:r>
              <a:rPr lang="pt-BR" sz="1600" b="1" dirty="0"/>
              <a:t>criativamente</a:t>
            </a:r>
            <a:r>
              <a:rPr lang="pt-BR" sz="1600" dirty="0"/>
              <a:t> seus </a:t>
            </a:r>
            <a:r>
              <a:rPr lang="pt-BR" sz="1600" b="1" dirty="0"/>
              <a:t>talentos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0CB0A19-1032-4548-A783-B08E6677CFFD}"/>
              </a:ext>
            </a:extLst>
          </p:cNvPr>
          <p:cNvSpPr/>
          <p:nvPr/>
        </p:nvSpPr>
        <p:spPr>
          <a:xfrm>
            <a:off x="7882529" y="1888029"/>
            <a:ext cx="2801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importante </a:t>
            </a:r>
            <a:r>
              <a:rPr lang="pt-BR" sz="2800" b="1" dirty="0"/>
              <a:t>catalisador</a:t>
            </a:r>
            <a:endParaRPr lang="pt-BR" sz="16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D1770BD-1D16-43ED-B2E2-E95E1D67B10F}"/>
              </a:ext>
            </a:extLst>
          </p:cNvPr>
          <p:cNvSpPr/>
          <p:nvPr/>
        </p:nvSpPr>
        <p:spPr>
          <a:xfrm>
            <a:off x="8812457" y="3022620"/>
            <a:ext cx="3056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desenvolvimento </a:t>
            </a:r>
            <a:r>
              <a:rPr lang="pt-BR" sz="2400" b="1" dirty="0"/>
              <a:t>econômico</a:t>
            </a:r>
            <a:endParaRPr lang="pt-BR" sz="1600" b="1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BEF4A8E-2F73-42B9-92BC-664DFBDFA1D1}"/>
              </a:ext>
            </a:extLst>
          </p:cNvPr>
          <p:cNvSpPr/>
          <p:nvPr/>
        </p:nvSpPr>
        <p:spPr>
          <a:xfrm>
            <a:off x="8812457" y="2316182"/>
            <a:ext cx="2381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desenvolvimento </a:t>
            </a:r>
            <a:r>
              <a:rPr lang="pt-BR" sz="2400" b="1" dirty="0"/>
              <a:t>social</a:t>
            </a:r>
            <a:endParaRPr lang="pt-BR" sz="1600" b="1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2F88E00-074D-47A4-8CBE-CD11221A0A86}"/>
              </a:ext>
            </a:extLst>
          </p:cNvPr>
          <p:cNvSpPr/>
          <p:nvPr/>
        </p:nvSpPr>
        <p:spPr>
          <a:xfrm>
            <a:off x="5524680" y="4296437"/>
            <a:ext cx="764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gera e explora o conhecimento como </a:t>
            </a:r>
            <a:r>
              <a:rPr lang="pt-BR" b="1" dirty="0"/>
              <a:t>oportunidades empreendedoras</a:t>
            </a:r>
            <a:endParaRPr lang="pt-BR" sz="1600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CDE642E-9228-4799-BD62-9FA44ACD960E}"/>
              </a:ext>
            </a:extLst>
          </p:cNvPr>
          <p:cNvSpPr/>
          <p:nvPr/>
        </p:nvSpPr>
        <p:spPr>
          <a:xfrm>
            <a:off x="7158150" y="2602468"/>
            <a:ext cx="2499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incubadora</a:t>
            </a:r>
            <a:r>
              <a:rPr lang="pt-BR" sz="1600" dirty="0"/>
              <a:t> natural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31A9F1B-FFC6-43A6-9804-4387EFBAB441}"/>
              </a:ext>
            </a:extLst>
          </p:cNvPr>
          <p:cNvSpPr/>
          <p:nvPr/>
        </p:nvSpPr>
        <p:spPr>
          <a:xfrm>
            <a:off x="6213485" y="3452673"/>
            <a:ext cx="2654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ambiente de apoio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591409C-027A-489F-B6FD-D25EFCA23346}"/>
              </a:ext>
            </a:extLst>
          </p:cNvPr>
          <p:cNvSpPr/>
          <p:nvPr/>
        </p:nvSpPr>
        <p:spPr>
          <a:xfrm>
            <a:off x="7835394" y="3943772"/>
            <a:ext cx="4335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iniciativas empreendedoras sociais e econômicas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74B21B5-1805-40FD-9B29-9533C330952A}"/>
              </a:ext>
            </a:extLst>
          </p:cNvPr>
          <p:cNvSpPr/>
          <p:nvPr/>
        </p:nvSpPr>
        <p:spPr>
          <a:xfrm>
            <a:off x="6556698" y="1511754"/>
            <a:ext cx="423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transferência de tecnologia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7A3BDAA-635A-47B2-A7D5-25216A856709}"/>
              </a:ext>
            </a:extLst>
          </p:cNvPr>
          <p:cNvSpPr/>
          <p:nvPr/>
        </p:nvSpPr>
        <p:spPr>
          <a:xfrm>
            <a:off x="5435691" y="2755456"/>
            <a:ext cx="1841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formação de firmas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16B4ED2-493B-40C5-9503-D650B116A76D}"/>
              </a:ext>
            </a:extLst>
          </p:cNvPr>
          <p:cNvSpPr/>
          <p:nvPr/>
        </p:nvSpPr>
        <p:spPr>
          <a:xfrm>
            <a:off x="9595382" y="2729318"/>
            <a:ext cx="2390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/>
              <a:t>desenvolvimento regional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31761596-79D7-4112-966F-DBC3BD2A89E9}"/>
              </a:ext>
            </a:extLst>
          </p:cNvPr>
          <p:cNvSpPr/>
          <p:nvPr/>
        </p:nvSpPr>
        <p:spPr>
          <a:xfrm>
            <a:off x="6482043" y="4607069"/>
            <a:ext cx="3858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motor</a:t>
            </a:r>
            <a:r>
              <a:rPr lang="pt-BR" sz="1600" dirty="0"/>
              <a:t> para o desenvolvimento econômico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F346DAE2-1E8C-4BF3-B6DF-2848C9F53E16}"/>
              </a:ext>
            </a:extLst>
          </p:cNvPr>
          <p:cNvSpPr/>
          <p:nvPr/>
        </p:nvSpPr>
        <p:spPr>
          <a:xfrm>
            <a:off x="8760648" y="3497052"/>
            <a:ext cx="3108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empreendedorismo acadêmico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2DBA2353-D8D2-42D6-8594-C54C4EAA3088}"/>
              </a:ext>
            </a:extLst>
          </p:cNvPr>
          <p:cNvSpPr/>
          <p:nvPr/>
        </p:nvSpPr>
        <p:spPr>
          <a:xfrm>
            <a:off x="6080131" y="3912994"/>
            <a:ext cx="1860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instituição </a:t>
            </a:r>
            <a:r>
              <a:rPr lang="pt-BR" sz="2000" b="1" dirty="0"/>
              <a:t>âncora</a:t>
            </a:r>
            <a:r>
              <a:rPr lang="pt-BR" sz="1600" dirty="0"/>
              <a:t> 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AC9EA25-4D71-4821-9145-5BFC3E740997}"/>
              </a:ext>
            </a:extLst>
          </p:cNvPr>
          <p:cNvSpPr/>
          <p:nvPr/>
        </p:nvSpPr>
        <p:spPr>
          <a:xfrm>
            <a:off x="6740379" y="5023710"/>
            <a:ext cx="4605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criação, disseminação e aplicação de conhecimentos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1FC4ED2-88C5-42CF-9562-9FAE8F7A0962}"/>
              </a:ext>
            </a:extLst>
          </p:cNvPr>
          <p:cNvSpPr/>
          <p:nvPr/>
        </p:nvSpPr>
        <p:spPr>
          <a:xfrm>
            <a:off x="5833524" y="5223143"/>
            <a:ext cx="2649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sustentabilidade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6BFCE34D-40B9-4976-9690-DE5BE8F2B3C0}"/>
              </a:ext>
            </a:extLst>
          </p:cNvPr>
          <p:cNvSpPr/>
          <p:nvPr/>
        </p:nvSpPr>
        <p:spPr>
          <a:xfrm>
            <a:off x="5575229" y="2023699"/>
            <a:ext cx="2392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gera avanços tecnológicos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B89EE799-88CB-46BD-A093-2971915A429D}"/>
              </a:ext>
            </a:extLst>
          </p:cNvPr>
          <p:cNvSpPr/>
          <p:nvPr/>
        </p:nvSpPr>
        <p:spPr>
          <a:xfrm>
            <a:off x="8408043" y="5378795"/>
            <a:ext cx="38183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facilita o processo de </a:t>
            </a:r>
            <a:r>
              <a:rPr lang="pt-BR" sz="1600" b="1" dirty="0"/>
              <a:t>difusão</a:t>
            </a:r>
            <a:r>
              <a:rPr lang="pt-BR" sz="1600" dirty="0"/>
              <a:t> de tecnologia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66A024C-2CFE-4C04-AC4C-448F6BA21354}"/>
              </a:ext>
            </a:extLst>
          </p:cNvPr>
          <p:cNvSpPr/>
          <p:nvPr/>
        </p:nvSpPr>
        <p:spPr>
          <a:xfrm>
            <a:off x="5626241" y="2394960"/>
            <a:ext cx="3307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educação para o empreendedorismo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AFB9256-205C-4FDD-8D15-F5F18774816F}"/>
              </a:ext>
            </a:extLst>
          </p:cNvPr>
          <p:cNvSpPr/>
          <p:nvPr/>
        </p:nvSpPr>
        <p:spPr>
          <a:xfrm>
            <a:off x="5629292" y="250306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2F5597"/>
                </a:solidFill>
              </a:rPr>
              <a:t>Clark (1998)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3EBDF80-C5A4-46A4-BB38-23356B42A005}"/>
              </a:ext>
            </a:extLst>
          </p:cNvPr>
          <p:cNvSpPr/>
          <p:nvPr/>
        </p:nvSpPr>
        <p:spPr>
          <a:xfrm>
            <a:off x="7745618" y="351796"/>
            <a:ext cx="1345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rgbClr val="2F5597"/>
                </a:solidFill>
              </a:rPr>
              <a:t>Kirby</a:t>
            </a:r>
            <a:r>
              <a:rPr lang="pt-BR" b="1" dirty="0">
                <a:solidFill>
                  <a:srgbClr val="2F5597"/>
                </a:solidFill>
              </a:rPr>
              <a:t> (2002)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F4BA8D4-D000-4F4B-B6CF-ECB86F0F9BE6}"/>
              </a:ext>
            </a:extLst>
          </p:cNvPr>
          <p:cNvSpPr/>
          <p:nvPr/>
        </p:nvSpPr>
        <p:spPr>
          <a:xfrm>
            <a:off x="5653194" y="5962368"/>
            <a:ext cx="1756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2F5597"/>
                </a:solidFill>
              </a:rPr>
              <a:t>Etzkowitz (2013)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E12A46B-5DC8-4E30-8C2F-9366319711CE}"/>
              </a:ext>
            </a:extLst>
          </p:cNvPr>
          <p:cNvSpPr/>
          <p:nvPr/>
        </p:nvSpPr>
        <p:spPr>
          <a:xfrm>
            <a:off x="7589929" y="6378333"/>
            <a:ext cx="2124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2F5597"/>
                </a:solidFill>
              </a:rPr>
              <a:t>Schmitz et al. (2017)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EF4A16CC-398B-47FE-8688-4C65372B22EE}"/>
              </a:ext>
            </a:extLst>
          </p:cNvPr>
          <p:cNvSpPr/>
          <p:nvPr/>
        </p:nvSpPr>
        <p:spPr>
          <a:xfrm>
            <a:off x="9616459" y="5945004"/>
            <a:ext cx="234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rgbClr val="2F5597"/>
                </a:solidFill>
              </a:rPr>
              <a:t>Centobelli</a:t>
            </a:r>
            <a:r>
              <a:rPr lang="pt-BR" b="1" dirty="0">
                <a:solidFill>
                  <a:srgbClr val="2F5597"/>
                </a:solidFill>
              </a:rPr>
              <a:t> et al. (2019)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D9D21E8-CFCA-4B80-8375-660E290016C4}"/>
              </a:ext>
            </a:extLst>
          </p:cNvPr>
          <p:cNvSpPr/>
          <p:nvPr/>
        </p:nvSpPr>
        <p:spPr>
          <a:xfrm>
            <a:off x="9471110" y="704067"/>
            <a:ext cx="2652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2F5597"/>
                </a:solidFill>
              </a:rPr>
              <a:t>Urbano e Guerrero (2013)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8659E38C-0DF7-4CFB-A614-64C98812EF96}"/>
              </a:ext>
            </a:extLst>
          </p:cNvPr>
          <p:cNvSpPr/>
          <p:nvPr/>
        </p:nvSpPr>
        <p:spPr>
          <a:xfrm>
            <a:off x="-1896826" y="3786162"/>
            <a:ext cx="1389851" cy="1428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ECF1E2C5-7EDC-4FDF-AF19-D3D992E28933}"/>
              </a:ext>
            </a:extLst>
          </p:cNvPr>
          <p:cNvSpPr/>
          <p:nvPr/>
        </p:nvSpPr>
        <p:spPr>
          <a:xfrm>
            <a:off x="-1896827" y="5353412"/>
            <a:ext cx="1389851" cy="1428750"/>
          </a:xfrm>
          <a:prstGeom prst="rect">
            <a:avLst/>
          </a:prstGeom>
          <a:solidFill>
            <a:srgbClr val="FEB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Áudio 8">
            <a:hlinkClick r:id="" action="ppaction://media"/>
            <a:extLst>
              <a:ext uri="{FF2B5EF4-FFF2-40B4-BE49-F238E27FC236}">
                <a16:creationId xmlns:a16="http://schemas.microsoft.com/office/drawing/2014/main" id="{B0692728-5A75-4909-BB9C-E86850476B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3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9"/>
    </mc:Choice>
    <mc:Fallback xmlns="">
      <p:transition spd="slow" advTm="23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10" grpId="0"/>
      <p:bldP spid="15" grpId="0"/>
      <p:bldP spid="12" grpId="0"/>
      <p:bldP spid="13" grpId="0"/>
      <p:bldP spid="18" grpId="0"/>
      <p:bldP spid="19" grpId="0"/>
      <p:bldP spid="21" grpId="0"/>
      <p:bldP spid="22" grpId="0"/>
      <p:bldP spid="23" grpId="0"/>
      <p:bldP spid="24" grpId="0"/>
      <p:bldP spid="29" grpId="0"/>
      <p:bldP spid="31" grpId="0"/>
      <p:bldP spid="33" grpId="0"/>
      <p:bldP spid="34" grpId="0"/>
      <p:bldP spid="36" grpId="0"/>
      <p:bldP spid="37" grpId="0"/>
      <p:bldP spid="39" grpId="0"/>
      <p:bldP spid="8" grpId="0"/>
      <p:bldP spid="11" grpId="0"/>
      <p:bldP spid="17" grpId="0"/>
      <p:bldP spid="25" grpId="0"/>
      <p:bldP spid="27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4E422CAF-36BB-452B-8B3D-F30FA03DEFF3}"/>
              </a:ext>
            </a:extLst>
          </p:cNvPr>
          <p:cNvGrpSpPr/>
          <p:nvPr/>
        </p:nvGrpSpPr>
        <p:grpSpPr>
          <a:xfrm>
            <a:off x="0" y="1"/>
            <a:ext cx="12192000" cy="1694646"/>
            <a:chOff x="0" y="3"/>
            <a:chExt cx="5400000" cy="5560558"/>
          </a:xfrm>
          <a:solidFill>
            <a:srgbClr val="FEB663"/>
          </a:solidFill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C7AA3097-DD89-40CC-AF34-B09A67311FC0}"/>
                </a:ext>
              </a:extLst>
            </p:cNvPr>
            <p:cNvSpPr/>
            <p:nvPr/>
          </p:nvSpPr>
          <p:spPr>
            <a:xfrm>
              <a:off x="0" y="3"/>
              <a:ext cx="5400000" cy="5560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A6699390-F427-4D12-9EAC-AFF51407EBDA}"/>
                </a:ext>
              </a:extLst>
            </p:cNvPr>
            <p:cNvSpPr txBox="1"/>
            <p:nvPr/>
          </p:nvSpPr>
          <p:spPr>
            <a:xfrm>
              <a:off x="0" y="1297437"/>
              <a:ext cx="5400000" cy="42631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 sz="4400" b="0" i="0" u="none" strike="noStrike" cap="none">
                  <a:latin typeface="Lato Black" panose="020B0604020202020204" charset="0"/>
                  <a:ea typeface="Arial"/>
                  <a:cs typeface="Arial"/>
                  <a:sym typeface="Arial"/>
                </a:defRPr>
              </a:lvl1pPr>
              <a:lvl2pPr marL="1219170" marR="0" lvl="1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828754" marR="0" lvl="2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2438339" marR="0" lvl="3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3047924" marR="0" lvl="4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3657509" marR="0" lvl="5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4267093" marR="0" lvl="6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●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4876678" marR="0" lvl="7" indent="-423323">
                <a:lnSpc>
                  <a:spcPct val="115000"/>
                </a:lnSpc>
                <a:spcBef>
                  <a:spcPts val="2133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Char char="○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5486263" marR="0" lvl="8" indent="-423323">
                <a:lnSpc>
                  <a:spcPct val="115000"/>
                </a:lnSpc>
                <a:spcBef>
                  <a:spcPts val="2133"/>
                </a:spcBef>
                <a:spcAft>
                  <a:spcPts val="2133"/>
                </a:spcAft>
                <a:buClr>
                  <a:schemeClr val="dk2"/>
                </a:buClr>
                <a:buSzPts val="1400"/>
                <a:buFont typeface="Arial"/>
                <a:buChar char="■"/>
                <a:defRPr sz="1867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pt-BR" sz="4800" b="1" dirty="0">
                  <a:solidFill>
                    <a:schemeClr val="bg1"/>
                  </a:solidFill>
                  <a:latin typeface="+mn-lt"/>
                </a:rPr>
                <a:t>Framework teórico utilizado</a:t>
              </a:r>
            </a:p>
          </p:txBody>
        </p:sp>
      </p:grpSp>
      <p:grpSp>
        <p:nvGrpSpPr>
          <p:cNvPr id="76" name="Agrupar 75">
            <a:extLst>
              <a:ext uri="{FF2B5EF4-FFF2-40B4-BE49-F238E27FC236}">
                <a16:creationId xmlns:a16="http://schemas.microsoft.com/office/drawing/2014/main" id="{4D571FF7-D5A4-4C8D-A167-5528604D3805}"/>
              </a:ext>
            </a:extLst>
          </p:cNvPr>
          <p:cNvGrpSpPr/>
          <p:nvPr/>
        </p:nvGrpSpPr>
        <p:grpSpPr>
          <a:xfrm>
            <a:off x="-8808878" y="-918014"/>
            <a:ext cx="8301902" cy="4347014"/>
            <a:chOff x="1943100" y="2304050"/>
            <a:chExt cx="8301902" cy="4347014"/>
          </a:xfrm>
        </p:grpSpPr>
        <p:sp>
          <p:nvSpPr>
            <p:cNvPr id="9" name="Fluxograma: Processo Alternativo 8">
              <a:extLst>
                <a:ext uri="{FF2B5EF4-FFF2-40B4-BE49-F238E27FC236}">
                  <a16:creationId xmlns:a16="http://schemas.microsoft.com/office/drawing/2014/main" id="{C09E70B1-2D23-4CD2-A495-F69D151FB6CF}"/>
                </a:ext>
              </a:extLst>
            </p:cNvPr>
            <p:cNvSpPr/>
            <p:nvPr/>
          </p:nvSpPr>
          <p:spPr>
            <a:xfrm>
              <a:off x="2545795" y="5690760"/>
              <a:ext cx="7109585" cy="960304"/>
            </a:xfrm>
            <a:prstGeom prst="flowChartAlternateProcess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5" name="Agrupar 74">
              <a:extLst>
                <a:ext uri="{FF2B5EF4-FFF2-40B4-BE49-F238E27FC236}">
                  <a16:creationId xmlns:a16="http://schemas.microsoft.com/office/drawing/2014/main" id="{58215B02-0FAB-4410-B968-7C3D5493EC93}"/>
                </a:ext>
              </a:extLst>
            </p:cNvPr>
            <p:cNvGrpSpPr/>
            <p:nvPr/>
          </p:nvGrpSpPr>
          <p:grpSpPr>
            <a:xfrm>
              <a:off x="1943100" y="2304050"/>
              <a:ext cx="8301902" cy="4330037"/>
              <a:chOff x="1943100" y="2304050"/>
              <a:chExt cx="8301902" cy="4330037"/>
            </a:xfrm>
          </p:grpSpPr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6A16B206-1ACD-4A40-B851-86A6240E9222}"/>
                  </a:ext>
                </a:extLst>
              </p:cNvPr>
              <p:cNvSpPr txBox="1"/>
              <p:nvPr/>
            </p:nvSpPr>
            <p:spPr>
              <a:xfrm>
                <a:off x="4794919" y="6326310"/>
                <a:ext cx="26845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ATIVIDADES EMPREENDEDORAS</a:t>
                </a:r>
              </a:p>
            </p:txBody>
          </p:sp>
          <p:grpSp>
            <p:nvGrpSpPr>
              <p:cNvPr id="41" name="Agrupar 40">
                <a:extLst>
                  <a:ext uri="{FF2B5EF4-FFF2-40B4-BE49-F238E27FC236}">
                    <a16:creationId xmlns:a16="http://schemas.microsoft.com/office/drawing/2014/main" id="{8E739A96-782D-4898-97E5-493B562D95B2}"/>
                  </a:ext>
                </a:extLst>
              </p:cNvPr>
              <p:cNvGrpSpPr/>
              <p:nvPr/>
            </p:nvGrpSpPr>
            <p:grpSpPr>
              <a:xfrm>
                <a:off x="1943100" y="2304050"/>
                <a:ext cx="8301902" cy="4022259"/>
                <a:chOff x="1943100" y="2304050"/>
                <a:chExt cx="8301902" cy="4022259"/>
              </a:xfrm>
            </p:grpSpPr>
            <p:sp>
              <p:nvSpPr>
                <p:cNvPr id="23" name="Seta: para a Direita 22">
                  <a:extLst>
                    <a:ext uri="{FF2B5EF4-FFF2-40B4-BE49-F238E27FC236}">
                      <a16:creationId xmlns:a16="http://schemas.microsoft.com/office/drawing/2014/main" id="{44A7D436-2A9A-408D-B4A3-237B6C9E9BB8}"/>
                    </a:ext>
                  </a:extLst>
                </p:cNvPr>
                <p:cNvSpPr/>
                <p:nvPr/>
              </p:nvSpPr>
              <p:spPr>
                <a:xfrm rot="5400000">
                  <a:off x="5923560" y="5207624"/>
                  <a:ext cx="354054" cy="452012"/>
                </a:xfrm>
                <a:prstGeom prst="rightArrow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C85BA7FE-20F1-45B2-9F63-7D385089CA43}"/>
                    </a:ext>
                  </a:extLst>
                </p:cNvPr>
                <p:cNvSpPr txBox="1"/>
                <p:nvPr/>
              </p:nvSpPr>
              <p:spPr>
                <a:xfrm>
                  <a:off x="4642560" y="5694048"/>
                  <a:ext cx="29492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400" b="1" dirty="0">
                      <a:solidFill>
                        <a:schemeClr val="bg1"/>
                      </a:solidFill>
                    </a:rPr>
                    <a:t>UNIVERSIDADE EMPREENDEDORA</a:t>
                  </a:r>
                </a:p>
              </p:txBody>
            </p:sp>
            <p:sp>
              <p:nvSpPr>
                <p:cNvPr id="25" name="Seta: da Esquerda para a Direita e para Cima 24">
                  <a:extLst>
                    <a:ext uri="{FF2B5EF4-FFF2-40B4-BE49-F238E27FC236}">
                      <a16:creationId xmlns:a16="http://schemas.microsoft.com/office/drawing/2014/main" id="{C92E8090-D834-4DB5-A976-BBDFEC6EF868}"/>
                    </a:ext>
                  </a:extLst>
                </p:cNvPr>
                <p:cNvSpPr/>
                <p:nvPr/>
              </p:nvSpPr>
              <p:spPr>
                <a:xfrm rot="10800000">
                  <a:off x="4774900" y="5933501"/>
                  <a:ext cx="2684552" cy="392808"/>
                </a:xfrm>
                <a:prstGeom prst="leftRightUpArrow">
                  <a:avLst/>
                </a:prstGeom>
                <a:solidFill>
                  <a:srgbClr val="A1A1A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31E07FC6-B396-4ED7-98E5-B11950A4F97C}"/>
                    </a:ext>
                  </a:extLst>
                </p:cNvPr>
                <p:cNvSpPr txBox="1"/>
                <p:nvPr/>
              </p:nvSpPr>
              <p:spPr>
                <a:xfrm>
                  <a:off x="7381295" y="5859992"/>
                  <a:ext cx="10659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400" b="1" dirty="0">
                      <a:solidFill>
                        <a:schemeClr val="bg1"/>
                      </a:solidFill>
                    </a:rPr>
                    <a:t>PESQUISA</a:t>
                  </a:r>
                </a:p>
              </p:txBody>
            </p:sp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0B6C8949-A6B0-4E19-9286-9F80FD99B422}"/>
                    </a:ext>
                  </a:extLst>
                </p:cNvPr>
                <p:cNvSpPr txBox="1"/>
                <p:nvPr/>
              </p:nvSpPr>
              <p:spPr>
                <a:xfrm>
                  <a:off x="3872957" y="5870801"/>
                  <a:ext cx="10659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400" b="1" dirty="0">
                      <a:solidFill>
                        <a:schemeClr val="bg1"/>
                      </a:solidFill>
                    </a:rPr>
                    <a:t>ENSINO</a:t>
                  </a:r>
                </a:p>
              </p:txBody>
            </p:sp>
            <p:grpSp>
              <p:nvGrpSpPr>
                <p:cNvPr id="5" name="Agrupar 4">
                  <a:extLst>
                    <a:ext uri="{FF2B5EF4-FFF2-40B4-BE49-F238E27FC236}">
                      <a16:creationId xmlns:a16="http://schemas.microsoft.com/office/drawing/2014/main" id="{48716FC8-B843-4E18-AB1B-195BA98B7BF3}"/>
                    </a:ext>
                  </a:extLst>
                </p:cNvPr>
                <p:cNvGrpSpPr/>
                <p:nvPr/>
              </p:nvGrpSpPr>
              <p:grpSpPr>
                <a:xfrm>
                  <a:off x="1943100" y="2304050"/>
                  <a:ext cx="8301902" cy="2911817"/>
                  <a:chOff x="1943100" y="2304050"/>
                  <a:chExt cx="8301902" cy="2911817"/>
                </a:xfrm>
              </p:grpSpPr>
              <p:sp>
                <p:nvSpPr>
                  <p:cNvPr id="11" name="Retângulo: Único Canto Arredondado 10">
                    <a:extLst>
                      <a:ext uri="{FF2B5EF4-FFF2-40B4-BE49-F238E27FC236}">
                        <a16:creationId xmlns:a16="http://schemas.microsoft.com/office/drawing/2014/main" id="{BB757352-F775-473B-A68C-C301BF453A0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943100" y="2304050"/>
                    <a:ext cx="4152899" cy="2911815"/>
                  </a:xfrm>
                  <a:prstGeom prst="round1Rect">
                    <a:avLst/>
                  </a:prstGeom>
                  <a:solidFill>
                    <a:schemeClr val="accent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12" name="Retângulo: Único Canto Arredondado 11">
                    <a:extLst>
                      <a:ext uri="{FF2B5EF4-FFF2-40B4-BE49-F238E27FC236}">
                        <a16:creationId xmlns:a16="http://schemas.microsoft.com/office/drawing/2014/main" id="{4DEE5678-4702-4FA0-81B0-F6C280752016}"/>
                      </a:ext>
                    </a:extLst>
                  </p:cNvPr>
                  <p:cNvSpPr/>
                  <p:nvPr/>
                </p:nvSpPr>
                <p:spPr>
                  <a:xfrm>
                    <a:off x="6096000" y="2304053"/>
                    <a:ext cx="4149002" cy="2911814"/>
                  </a:xfrm>
                  <a:prstGeom prst="round1Rect">
                    <a:avLst/>
                  </a:prstGeom>
                  <a:solidFill>
                    <a:schemeClr val="accent2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3" name="Hexágono 12">
                    <a:extLst>
                      <a:ext uri="{FF2B5EF4-FFF2-40B4-BE49-F238E27FC236}">
                        <a16:creationId xmlns:a16="http://schemas.microsoft.com/office/drawing/2014/main" id="{5C51A3D6-4C10-4F20-89CC-931A8D2F837F}"/>
                      </a:ext>
                    </a:extLst>
                  </p:cNvPr>
                  <p:cNvSpPr/>
                  <p:nvPr/>
                </p:nvSpPr>
                <p:spPr>
                  <a:xfrm>
                    <a:off x="4562387" y="2685548"/>
                    <a:ext cx="3063327" cy="2105181"/>
                  </a:xfrm>
                  <a:prstGeom prst="hexagon">
                    <a:avLst/>
                  </a:prstGeom>
                  <a:solidFill>
                    <a:schemeClr val="accent5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grpSp>
                <p:nvGrpSpPr>
                  <p:cNvPr id="14" name="Agrupar 13">
                    <a:extLst>
                      <a:ext uri="{FF2B5EF4-FFF2-40B4-BE49-F238E27FC236}">
                        <a16:creationId xmlns:a16="http://schemas.microsoft.com/office/drawing/2014/main" id="{43DC2B8D-58A9-4B4D-9630-94883DE90101}"/>
                      </a:ext>
                    </a:extLst>
                  </p:cNvPr>
                  <p:cNvGrpSpPr/>
                  <p:nvPr/>
                </p:nvGrpSpPr>
                <p:grpSpPr>
                  <a:xfrm>
                    <a:off x="8057699" y="2476055"/>
                    <a:ext cx="2036008" cy="2052628"/>
                    <a:chOff x="9198537" y="56736"/>
                    <a:chExt cx="3220059" cy="5377703"/>
                  </a:xfrm>
                </p:grpSpPr>
                <p:sp>
                  <p:nvSpPr>
                    <p:cNvPr id="38" name="CaixaDeTexto 37">
                      <a:extLst>
                        <a:ext uri="{FF2B5EF4-FFF2-40B4-BE49-F238E27FC236}">
                          <a16:creationId xmlns:a16="http://schemas.microsoft.com/office/drawing/2014/main" id="{D45392D0-20FE-459F-859B-D30D713FB9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09828" y="56736"/>
                      <a:ext cx="2274278" cy="8869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INFORMAIS</a:t>
                      </a:r>
                      <a:endParaRPr lang="pt-BR" sz="9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CaixaDeTexto 38">
                      <a:extLst>
                        <a:ext uri="{FF2B5EF4-FFF2-40B4-BE49-F238E27FC236}">
                          <a16:creationId xmlns:a16="http://schemas.microsoft.com/office/drawing/2014/main" id="{F1FB97A3-E94E-4EFC-997E-D1EF2B13749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321732" y="3499205"/>
                      <a:ext cx="3096864" cy="19352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1"/>
                          </a:solidFill>
                        </a:rPr>
                        <a:t>Atitudes da comunidade universitária em relação ao empreendedorismo</a:t>
                      </a:r>
                    </a:p>
                  </p:txBody>
                </p:sp>
                <p:sp>
                  <p:nvSpPr>
                    <p:cNvPr id="40" name="CaixaDeTexto 39">
                      <a:extLst>
                        <a:ext uri="{FF2B5EF4-FFF2-40B4-BE49-F238E27FC236}">
                          <a16:creationId xmlns:a16="http://schemas.microsoft.com/office/drawing/2014/main" id="{36CDB4AC-FA1B-4296-9F13-3120504614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98537" y="1415600"/>
                      <a:ext cx="3096864" cy="137079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1"/>
                          </a:solidFill>
                        </a:rPr>
                        <a:t>Metodologias de ensino empreendedoras</a:t>
                      </a:r>
                    </a:p>
                  </p:txBody>
                </p:sp>
              </p:grpSp>
              <p:sp>
                <p:nvSpPr>
                  <p:cNvPr id="15" name="CaixaDeTexto 14">
                    <a:extLst>
                      <a:ext uri="{FF2B5EF4-FFF2-40B4-BE49-F238E27FC236}">
                        <a16:creationId xmlns:a16="http://schemas.microsoft.com/office/drawing/2014/main" id="{6BD06BFE-3DBA-49C8-BB8C-5D2E799AF0C8}"/>
                      </a:ext>
                    </a:extLst>
                  </p:cNvPr>
                  <p:cNvSpPr txBox="1"/>
                  <p:nvPr/>
                </p:nvSpPr>
                <p:spPr>
                  <a:xfrm>
                    <a:off x="4605945" y="2346271"/>
                    <a:ext cx="291651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t-BR" sz="1400" b="1" dirty="0">
                        <a:solidFill>
                          <a:schemeClr val="bg1"/>
                        </a:solidFill>
                      </a:rPr>
                      <a:t>AMBIENTE EXTERNO</a:t>
                    </a:r>
                    <a:endParaRPr lang="pt-BR" sz="9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CaixaDeTexto 16">
                    <a:extLst>
                      <a:ext uri="{FF2B5EF4-FFF2-40B4-BE49-F238E27FC236}">
                        <a16:creationId xmlns:a16="http://schemas.microsoft.com/office/drawing/2014/main" id="{D5E1A3ED-C454-4703-9ADA-C96C172A2B50}"/>
                      </a:ext>
                    </a:extLst>
                  </p:cNvPr>
                  <p:cNvSpPr txBox="1"/>
                  <p:nvPr/>
                </p:nvSpPr>
                <p:spPr>
                  <a:xfrm>
                    <a:off x="5332113" y="2709819"/>
                    <a:ext cx="153694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t-BR" sz="1200" b="1" dirty="0">
                        <a:solidFill>
                          <a:schemeClr val="bg1"/>
                        </a:solidFill>
                      </a:rPr>
                      <a:t>AMBIENTE INTERNO</a:t>
                    </a:r>
                    <a:endParaRPr lang="pt-BR" sz="800" b="1" dirty="0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18" name="Conector reto 17">
                    <a:extLst>
                      <a:ext uri="{FF2B5EF4-FFF2-40B4-BE49-F238E27FC236}">
                        <a16:creationId xmlns:a16="http://schemas.microsoft.com/office/drawing/2014/main" id="{C517471A-CEA6-4DA7-91D8-3E11A16BA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094051" y="3055181"/>
                    <a:ext cx="6537" cy="1457763"/>
                  </a:xfrm>
                  <a:prstGeom prst="line">
                    <a:avLst/>
                  </a:prstGeom>
                  <a:ln w="19050" cap="flat" cmpd="sng" algn="ctr">
                    <a:solidFill>
                      <a:schemeClr val="accent5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CaixaDeTexto 18">
                    <a:extLst>
                      <a:ext uri="{FF2B5EF4-FFF2-40B4-BE49-F238E27FC236}">
                        <a16:creationId xmlns:a16="http://schemas.microsoft.com/office/drawing/2014/main" id="{321DA9CE-DC2C-46A2-949C-23CA808AE70D}"/>
                      </a:ext>
                    </a:extLst>
                  </p:cNvPr>
                  <p:cNvSpPr txBox="1"/>
                  <p:nvPr/>
                </p:nvSpPr>
                <p:spPr>
                  <a:xfrm>
                    <a:off x="4959398" y="3060633"/>
                    <a:ext cx="108821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t-BR" sz="1200" b="1" u="sng" dirty="0">
                        <a:solidFill>
                          <a:schemeClr val="bg1"/>
                        </a:solidFill>
                      </a:rPr>
                      <a:t>RECURSOS</a:t>
                    </a:r>
                    <a:endParaRPr lang="pt-BR" sz="1100" b="1" u="sng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" name="CaixaDeTexto 19">
                    <a:extLst>
                      <a:ext uri="{FF2B5EF4-FFF2-40B4-BE49-F238E27FC236}">
                        <a16:creationId xmlns:a16="http://schemas.microsoft.com/office/drawing/2014/main" id="{116EBE9E-F90A-4039-87E2-6A7938273BF8}"/>
                      </a:ext>
                    </a:extLst>
                  </p:cNvPr>
                  <p:cNvSpPr txBox="1"/>
                  <p:nvPr/>
                </p:nvSpPr>
                <p:spPr>
                  <a:xfrm>
                    <a:off x="6063670" y="3055456"/>
                    <a:ext cx="121813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t-BR" sz="1200" b="1" u="sng" dirty="0">
                        <a:solidFill>
                          <a:schemeClr val="bg1"/>
                        </a:solidFill>
                      </a:rPr>
                      <a:t>CAPACIDADES</a:t>
                    </a:r>
                  </a:p>
                </p:txBody>
              </p:sp>
              <p:sp>
                <p:nvSpPr>
                  <p:cNvPr id="21" name="CaixaDeTexto 20">
                    <a:extLst>
                      <a:ext uri="{FF2B5EF4-FFF2-40B4-BE49-F238E27FC236}">
                        <a16:creationId xmlns:a16="http://schemas.microsoft.com/office/drawing/2014/main" id="{8FA26942-5D12-4E0E-877D-E3E8B9D28E48}"/>
                      </a:ext>
                    </a:extLst>
                  </p:cNvPr>
                  <p:cNvSpPr txBox="1"/>
                  <p:nvPr/>
                </p:nvSpPr>
                <p:spPr>
                  <a:xfrm>
                    <a:off x="5010794" y="3320133"/>
                    <a:ext cx="1052876" cy="12464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7937" algn="ctr"/>
                    <a:r>
                      <a:rPr lang="pt-BR" sz="1000" dirty="0">
                        <a:solidFill>
                          <a:schemeClr val="bg1"/>
                        </a:solidFill>
                      </a:rPr>
                      <a:t>Capital Humano</a:t>
                    </a:r>
                  </a:p>
                  <a:p>
                    <a:pPr marL="7937" algn="ctr"/>
                    <a:endParaRPr lang="pt-BR" sz="500" dirty="0">
                      <a:solidFill>
                        <a:schemeClr val="bg1"/>
                      </a:solidFill>
                    </a:endParaRPr>
                  </a:p>
                  <a:p>
                    <a:pPr marL="7937" algn="ctr"/>
                    <a:r>
                      <a:rPr lang="pt-BR" sz="1000" dirty="0">
                        <a:solidFill>
                          <a:schemeClr val="bg1"/>
                        </a:solidFill>
                      </a:rPr>
                      <a:t>Recursos Financeiros</a:t>
                    </a:r>
                  </a:p>
                  <a:p>
                    <a:pPr marL="7937" algn="ctr"/>
                    <a:endParaRPr lang="pt-BR" sz="500" dirty="0">
                      <a:solidFill>
                        <a:schemeClr val="bg1"/>
                      </a:solidFill>
                    </a:endParaRPr>
                  </a:p>
                  <a:p>
                    <a:pPr marL="7937" algn="ctr"/>
                    <a:r>
                      <a:rPr lang="pt-BR" sz="1000" dirty="0">
                        <a:solidFill>
                          <a:schemeClr val="bg1"/>
                        </a:solidFill>
                      </a:rPr>
                      <a:t>Recursos Físicos</a:t>
                    </a:r>
                  </a:p>
                  <a:p>
                    <a:pPr marL="7937" algn="ctr"/>
                    <a:endParaRPr lang="pt-BR" sz="500" dirty="0">
                      <a:solidFill>
                        <a:schemeClr val="bg1"/>
                      </a:solidFill>
                    </a:endParaRPr>
                  </a:p>
                  <a:p>
                    <a:pPr marL="7937" algn="ctr"/>
                    <a:r>
                      <a:rPr lang="pt-BR" sz="1000" dirty="0">
                        <a:solidFill>
                          <a:schemeClr val="bg1"/>
                        </a:solidFill>
                      </a:rPr>
                      <a:t>Recursos Comerciais</a:t>
                    </a:r>
                  </a:p>
                </p:txBody>
              </p:sp>
              <p:sp>
                <p:nvSpPr>
                  <p:cNvPr id="22" name="CaixaDeTexto 21">
                    <a:extLst>
                      <a:ext uri="{FF2B5EF4-FFF2-40B4-BE49-F238E27FC236}">
                        <a16:creationId xmlns:a16="http://schemas.microsoft.com/office/drawing/2014/main" id="{7ED33895-B6BF-42FF-ACF2-640A320A8F33}"/>
                      </a:ext>
                    </a:extLst>
                  </p:cNvPr>
                  <p:cNvSpPr txBox="1"/>
                  <p:nvPr/>
                </p:nvSpPr>
                <p:spPr>
                  <a:xfrm>
                    <a:off x="6137196" y="3332455"/>
                    <a:ext cx="1052876" cy="11695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7937" algn="ctr"/>
                    <a:r>
                      <a:rPr lang="pt-BR" sz="1000" i="1" dirty="0">
                        <a:solidFill>
                          <a:schemeClr val="bg1"/>
                        </a:solidFill>
                      </a:rPr>
                      <a:t>Status</a:t>
                    </a:r>
                    <a:r>
                      <a:rPr lang="pt-BR" sz="1000" dirty="0">
                        <a:solidFill>
                          <a:schemeClr val="bg1"/>
                        </a:solidFill>
                      </a:rPr>
                      <a:t> e prestígio</a:t>
                    </a:r>
                  </a:p>
                  <a:p>
                    <a:pPr marL="7937" algn="ctr"/>
                    <a:endParaRPr lang="pt-BR" sz="500" dirty="0">
                      <a:solidFill>
                        <a:schemeClr val="bg1"/>
                      </a:solidFill>
                    </a:endParaRPr>
                  </a:p>
                  <a:p>
                    <a:pPr marL="7937" algn="ctr"/>
                    <a:r>
                      <a:rPr lang="pt-BR" sz="1000" dirty="0">
                        <a:solidFill>
                          <a:schemeClr val="bg1"/>
                        </a:solidFill>
                      </a:rPr>
                      <a:t>Redes (</a:t>
                    </a:r>
                    <a:r>
                      <a:rPr lang="pt-BR" sz="1000" i="1" dirty="0">
                        <a:solidFill>
                          <a:schemeClr val="bg1"/>
                        </a:solidFill>
                      </a:rPr>
                      <a:t>networking</a:t>
                    </a:r>
                    <a:r>
                      <a:rPr lang="pt-BR" sz="1000" dirty="0">
                        <a:solidFill>
                          <a:schemeClr val="bg1"/>
                        </a:solidFill>
                      </a:rPr>
                      <a:t>) e alianças</a:t>
                    </a:r>
                  </a:p>
                  <a:p>
                    <a:pPr marL="7937" algn="ctr"/>
                    <a:endParaRPr lang="pt-BR" sz="500" dirty="0">
                      <a:solidFill>
                        <a:schemeClr val="bg1"/>
                      </a:solidFill>
                    </a:endParaRPr>
                  </a:p>
                  <a:p>
                    <a:pPr marL="7937" algn="ctr"/>
                    <a:r>
                      <a:rPr lang="pt-BR" sz="1000" dirty="0">
                        <a:solidFill>
                          <a:schemeClr val="bg1"/>
                        </a:solidFill>
                      </a:rPr>
                      <a:t>Localização</a:t>
                    </a:r>
                  </a:p>
                </p:txBody>
              </p:sp>
              <p:sp>
                <p:nvSpPr>
                  <p:cNvPr id="29" name="Seta: Curva para a Direita 28">
                    <a:extLst>
                      <a:ext uri="{FF2B5EF4-FFF2-40B4-BE49-F238E27FC236}">
                        <a16:creationId xmlns:a16="http://schemas.microsoft.com/office/drawing/2014/main" id="{A684DC0B-0C51-4894-92A5-20CDEBF5C129}"/>
                      </a:ext>
                    </a:extLst>
                  </p:cNvPr>
                  <p:cNvSpPr/>
                  <p:nvPr/>
                </p:nvSpPr>
                <p:spPr>
                  <a:xfrm rot="20292628">
                    <a:off x="4294680" y="4189436"/>
                    <a:ext cx="494638" cy="647016"/>
                  </a:xfrm>
                  <a:prstGeom prst="curvedRightArrow">
                    <a:avLst/>
                  </a:prstGeom>
                  <a:solidFill>
                    <a:schemeClr val="accent3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0" name="Agrupar 29">
                    <a:extLst>
                      <a:ext uri="{FF2B5EF4-FFF2-40B4-BE49-F238E27FC236}">
                        <a16:creationId xmlns:a16="http://schemas.microsoft.com/office/drawing/2014/main" id="{C73ED64B-CA17-482D-847E-066F42003936}"/>
                      </a:ext>
                    </a:extLst>
                  </p:cNvPr>
                  <p:cNvGrpSpPr/>
                  <p:nvPr/>
                </p:nvGrpSpPr>
                <p:grpSpPr>
                  <a:xfrm>
                    <a:off x="2090955" y="2472186"/>
                    <a:ext cx="2010694" cy="2362823"/>
                    <a:chOff x="-351571" y="-178641"/>
                    <a:chExt cx="3180023" cy="6190385"/>
                  </a:xfrm>
                </p:grpSpPr>
                <p:sp>
                  <p:nvSpPr>
                    <p:cNvPr id="34" name="CaixaDeTexto 33">
                      <a:extLst>
                        <a:ext uri="{FF2B5EF4-FFF2-40B4-BE49-F238E27FC236}">
                          <a16:creationId xmlns:a16="http://schemas.microsoft.com/office/drawing/2014/main" id="{1E0A1495-AA9D-4974-AB33-89BF84E035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351571" y="4640954"/>
                      <a:ext cx="3180023" cy="137079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1"/>
                          </a:solidFill>
                        </a:rPr>
                        <a:t>Medidas de apoio ao empreendedorismo</a:t>
                      </a:r>
                    </a:p>
                  </p:txBody>
                </p:sp>
                <p:sp>
                  <p:nvSpPr>
                    <p:cNvPr id="35" name="CaixaDeTexto 34">
                      <a:extLst>
                        <a:ext uri="{FF2B5EF4-FFF2-40B4-BE49-F238E27FC236}">
                          <a16:creationId xmlns:a16="http://schemas.microsoft.com/office/drawing/2014/main" id="{10E18B88-09CB-45B7-ADEB-4ED0C27EF5F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9632" y="-178641"/>
                      <a:ext cx="2146714" cy="8869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FORMAIS</a:t>
                      </a:r>
                      <a:endParaRPr lang="pt-BR" sz="10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6" name="CaixaDeTexto 35">
                      <a:extLst>
                        <a:ext uri="{FF2B5EF4-FFF2-40B4-BE49-F238E27FC236}">
                          <a16:creationId xmlns:a16="http://schemas.microsoft.com/office/drawing/2014/main" id="{D74A680F-06E5-4992-8F30-4A4EDE063BE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330954" y="813037"/>
                      <a:ext cx="3127887" cy="19352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1"/>
                          </a:solidFill>
                        </a:rPr>
                        <a:t>Estrutura organizacional e de governança empreendedora</a:t>
                      </a:r>
                    </a:p>
                  </p:txBody>
                </p:sp>
                <p:sp>
                  <p:nvSpPr>
                    <p:cNvPr id="37" name="CaixaDeTexto 36">
                      <a:extLst>
                        <a:ext uri="{FF2B5EF4-FFF2-40B4-BE49-F238E27FC236}">
                          <a16:creationId xmlns:a16="http://schemas.microsoft.com/office/drawing/2014/main" id="{F4EB5A47-484F-417E-8F0B-A92B70D9B85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256630" y="2989845"/>
                      <a:ext cx="2907516" cy="137079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bg1"/>
                          </a:solidFill>
                        </a:rPr>
                        <a:t>Educação empreendedora</a:t>
                      </a:r>
                    </a:p>
                  </p:txBody>
                </p:sp>
              </p:grpSp>
              <p:sp>
                <p:nvSpPr>
                  <p:cNvPr id="31" name="Seta: Curva para a Direita 30">
                    <a:extLst>
                      <a:ext uri="{FF2B5EF4-FFF2-40B4-BE49-F238E27FC236}">
                        <a16:creationId xmlns:a16="http://schemas.microsoft.com/office/drawing/2014/main" id="{FDAA2355-CEC9-46DB-B921-DDFDA79F33E4}"/>
                      </a:ext>
                    </a:extLst>
                  </p:cNvPr>
                  <p:cNvSpPr/>
                  <p:nvPr/>
                </p:nvSpPr>
                <p:spPr>
                  <a:xfrm rot="1075026">
                    <a:off x="4277875" y="2536452"/>
                    <a:ext cx="494638" cy="647016"/>
                  </a:xfrm>
                  <a:prstGeom prst="curvedRightArrow">
                    <a:avLst/>
                  </a:prstGeom>
                  <a:solidFill>
                    <a:schemeClr val="accent3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" name="Seta: Curva para a Direita 31">
                    <a:extLst>
                      <a:ext uri="{FF2B5EF4-FFF2-40B4-BE49-F238E27FC236}">
                        <a16:creationId xmlns:a16="http://schemas.microsoft.com/office/drawing/2014/main" id="{575684F6-1E0E-48F0-B5D8-C62CE49A4D0C}"/>
                      </a:ext>
                    </a:extLst>
                  </p:cNvPr>
                  <p:cNvSpPr/>
                  <p:nvPr/>
                </p:nvSpPr>
                <p:spPr>
                  <a:xfrm rot="8774220">
                    <a:off x="7449903" y="2583319"/>
                    <a:ext cx="494638" cy="647016"/>
                  </a:xfrm>
                  <a:prstGeom prst="curvedRightArrow">
                    <a:avLst/>
                  </a:prstGeom>
                  <a:solidFill>
                    <a:schemeClr val="accent3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Seta: Curva para a Direita 32">
                    <a:extLst>
                      <a:ext uri="{FF2B5EF4-FFF2-40B4-BE49-F238E27FC236}">
                        <a16:creationId xmlns:a16="http://schemas.microsoft.com/office/drawing/2014/main" id="{8E65E0D5-3329-4103-918C-FD363BDB859A}"/>
                      </a:ext>
                    </a:extLst>
                  </p:cNvPr>
                  <p:cNvSpPr/>
                  <p:nvPr/>
                </p:nvSpPr>
                <p:spPr>
                  <a:xfrm rot="12664009">
                    <a:off x="7456516" y="4081870"/>
                    <a:ext cx="494638" cy="647016"/>
                  </a:xfrm>
                  <a:prstGeom prst="curvedRightArrow">
                    <a:avLst/>
                  </a:prstGeom>
                  <a:solidFill>
                    <a:schemeClr val="accent3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74" name="Imagem 73">
            <a:extLst>
              <a:ext uri="{FF2B5EF4-FFF2-40B4-BE49-F238E27FC236}">
                <a16:creationId xmlns:a16="http://schemas.microsoft.com/office/drawing/2014/main" id="{39158E4D-F540-4FE5-BCC4-51FEB8BE4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264" y="1725780"/>
            <a:ext cx="8893644" cy="470148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268F42A9-DBD2-448E-847C-B0F6F58345B1}"/>
              </a:ext>
            </a:extLst>
          </p:cNvPr>
          <p:cNvSpPr/>
          <p:nvPr/>
        </p:nvSpPr>
        <p:spPr>
          <a:xfrm>
            <a:off x="-1896826" y="3786162"/>
            <a:ext cx="1389851" cy="1428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94FFE2C8-409E-4815-92FC-4AF83FDC97C9}"/>
              </a:ext>
            </a:extLst>
          </p:cNvPr>
          <p:cNvSpPr/>
          <p:nvPr/>
        </p:nvSpPr>
        <p:spPr>
          <a:xfrm>
            <a:off x="-1896827" y="5353412"/>
            <a:ext cx="1389851" cy="1428750"/>
          </a:xfrm>
          <a:prstGeom prst="rect">
            <a:avLst/>
          </a:prstGeom>
          <a:solidFill>
            <a:srgbClr val="FEB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FD66DEFA-CB4E-432B-9308-F7E4E1B78470}"/>
              </a:ext>
            </a:extLst>
          </p:cNvPr>
          <p:cNvSpPr/>
          <p:nvPr/>
        </p:nvSpPr>
        <p:spPr>
          <a:xfrm>
            <a:off x="141889" y="5353412"/>
            <a:ext cx="2151836" cy="9519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600" b="1" dirty="0">
                <a:solidFill>
                  <a:srgbClr val="8FAADC"/>
                </a:solidFill>
              </a:rPr>
              <a:t>Guerrero e Urbano (2012)</a:t>
            </a:r>
          </a:p>
        </p:txBody>
      </p:sp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3661F83F-11DB-4B56-93AB-A1788BA90E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08"/>
    </mc:Choice>
    <mc:Fallback xmlns="">
      <p:transition spd="slow" advTm="19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16473</TotalTime>
  <Words>988</Words>
  <Application>Microsoft Office PowerPoint</Application>
  <PresentationFormat>Widescreen</PresentationFormat>
  <Paragraphs>191</Paragraphs>
  <Slides>16</Slides>
  <Notes>3</Notes>
  <HiddenSlides>0</HiddenSlides>
  <MMClips>16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Doris PP</vt:lpstr>
      <vt:lpstr>Lato</vt:lpstr>
      <vt:lpstr>Lato Black</vt:lpstr>
      <vt:lpstr>Raleway Light</vt:lpstr>
      <vt:lpstr>Segoe UI Semilight</vt:lpstr>
      <vt:lpstr>Tema do Office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Yuri Vefago</dc:creator>
  <cp:lastModifiedBy>andrea.ct@ufsc.br</cp:lastModifiedBy>
  <cp:revision>500</cp:revision>
  <dcterms:created xsi:type="dcterms:W3CDTF">2019-07-11T18:54:51Z</dcterms:created>
  <dcterms:modified xsi:type="dcterms:W3CDTF">2020-08-24T02:44:53Z</dcterms:modified>
</cp:coreProperties>
</file>