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theme/themeOverride1.xml" ContentType="application/vnd.openxmlformats-officedocument.themeOverride+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93" r:id="rId3"/>
    <p:sldId id="294" r:id="rId4"/>
    <p:sldId id="262" r:id="rId5"/>
    <p:sldId id="260" r:id="rId6"/>
    <p:sldId id="295" r:id="rId7"/>
    <p:sldId id="264" r:id="rId8"/>
    <p:sldId id="267" r:id="rId9"/>
    <p:sldId id="263" r:id="rId10"/>
    <p:sldId id="269" r:id="rId11"/>
    <p:sldId id="272" r:id="rId12"/>
    <p:sldId id="274" r:id="rId13"/>
    <p:sldId id="275" r:id="rId14"/>
    <p:sldId id="276" r:id="rId15"/>
    <p:sldId id="296" r:id="rId16"/>
    <p:sldId id="297" r:id="rId17"/>
    <p:sldId id="277" r:id="rId18"/>
    <p:sldId id="279" r:id="rId19"/>
    <p:sldId id="282" r:id="rId20"/>
    <p:sldId id="280" r:id="rId21"/>
    <p:sldId id="283" r:id="rId22"/>
    <p:sldId id="290" r:id="rId23"/>
    <p:sldId id="284" r:id="rId24"/>
    <p:sldId id="291" r:id="rId25"/>
    <p:sldId id="285" r:id="rId26"/>
    <p:sldId id="292" r:id="rId27"/>
    <p:sldId id="286" r:id="rId28"/>
    <p:sldId id="287" r:id="rId29"/>
    <p:sldId id="289" r:id="rId30"/>
    <p:sldId id="299" r:id="rId3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erson Machado Barbosa" initials="AMB" lastIdx="19" clrIdx="0">
    <p:extLst>
      <p:ext uri="{19B8F6BF-5375-455C-9EA6-DF929625EA0E}">
        <p15:presenceInfo xmlns:p15="http://schemas.microsoft.com/office/powerpoint/2012/main" userId="ebb22c204c1897f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Estilo Médio 2 - Ênfas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Estilo Médio 4 - Ênfas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0" d="100"/>
          <a:sy n="50" d="100"/>
        </p:scale>
        <p:origin x="72" y="6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7-09T11:08:04.799" idx="9">
    <p:pos x="10" y="10"/>
    <p:text>Em se tratando mais especificamente do ensino de genética e biologia molecular, assunto geralmente trabalhado no ensino médio, alguns estudos têm descrito essas dificuldades. Dentre elas destacam como desafio central em lidar com conceitos abstratos, com o intenso uso de vocabulário científico, ao mesmo tempo, promover uma conexão com o cotidiano dos estudantes. Estes estudos incentivam uma reflexão sobre as premissas socialmente reforçadas sobre genética, como o inatismo, a existência de raças e uso unicamente de exemplos antropocêntricos (ligados apenas a saúde humana). Sugerem a necessária articulação do ensino destes conteúdos com a Bioética, e a discussão do potencial da genética no estudo e manutenção da Biodiversidade e suas relações históricas, numa perspectiva de apresentar a Ciência como processo coletivo sócio-histórico-cultural e não como detentora de verdades absolutas imutáveis.</p:text>
    <p:extLst>
      <p:ext uri="{C676402C-5697-4E1C-873F-D02D1690AC5C}">
        <p15:threadingInfo xmlns:p15="http://schemas.microsoft.com/office/powerpoint/2012/main" timeZoneBias="180"/>
      </p:ext>
    </p:extLst>
  </p:cm>
  <p:cm authorId="1" dt="2017-07-09T11:12:13.383" idx="12">
    <p:pos x="146" y="146"/>
    <p:text>Esta visão da realidade predominante atualmente costuma ser denominada “mecanicista”, “reducionista” ou “atomista” (Capra, 1996). Causada em grande parte pela revolução científica do século XVII, sua emergência ocorreu de uma transformação da visão anterior, baseada na filosofia aristotélica e no dogma teológico cristão. A visão de um universo orgânico, vivo e espiritual foi substituída pela de um universo que opera como uma máquina. Embora formas anteriores de organização social, como o patriarcalismo e o autoritarismo, tenham sido mantidas</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7-07-09T11:14:27.606" idx="13">
    <p:pos x="146" y="146"/>
    <p:text>Em decorrência, todos os sistemas vivos são complexos organizacionais abertos em interação com o meio ambiente, com o qual mantêm um fluxo de energia infindável. Uma semente, um óvulo, o ser humano, as sociedades, os ecossistemas, enfim, são todos sistemas vivos em permanente estado de interação e de interdependência com o meio ambiente</p:text>
    <p:extLst>
      <p:ext uri="{C676402C-5697-4E1C-873F-D02D1690AC5C}">
        <p15:threadingInfo xmlns:p15="http://schemas.microsoft.com/office/powerpoint/2012/main" timeZoneBias="180"/>
      </p:ext>
    </p:extLst>
  </p:cm>
  <p:cm authorId="1" dt="2017-07-09T11:15:01.776" idx="14">
    <p:pos x="282" y="282"/>
    <p:text>A teoria geral dos sistemas diz que enquanto as leis gerais da termodinâmica se aplicam a sistemas tradicionais fechados, sistemas abertos como seres vivos ou sistemas de atores com motivações e comportamentos individuais não necessariamente se sujeitam a essas mesmas propriedades. O campo da cibernética contribuiu com o conceito de feedbacks positivos e negativos como mecanismos importantes para sistemas abertos, que leva os grupos de atores a se auto-organizar e proporciona que novos comportamentos possam emergir. Esses conceitos – auto-organização, emergência e feedback – são centrais para a teoria da complexidade.</p:text>
    <p:extLst>
      <p:ext uri="{C676402C-5697-4E1C-873F-D02D1690AC5C}">
        <p15:threadingInfo xmlns:p15="http://schemas.microsoft.com/office/powerpoint/2012/main" timeZoneBias="180"/>
      </p:ext>
    </p:extLst>
  </p:cm>
  <p:cm authorId="1" dt="2017-07-10T02:11:13.237" idx="17">
    <p:pos x="418" y="418"/>
    <p:text>Para o físico italiano Marcello Cini, citado por Pretto (1997, p. 3), o que vemos hoje, olhando a evolução da ciência, é uma grande mudança de concepção:
[...] passou-se, em vez disso, a uma concepção de mundo em que, em vez de se tentar reduzir tudo à ordem, regularidade e continuidade, emergem categorias e perspectivas completamente opostas. Estudam-se a desordem, a irregularidade, os fenômenos que não se repetem, em vez de tentar unificar fenômenos muito diferentes pela explicação resultante de uma única lei fundamental. A individualidade começa a ser reconhecida, por exemplo, no fato de que sistemas estruturalmente idênticos podem revelar comportamentos radicalmente diferentes, ocasionados apenas por pequeníssimas diferenças que, até então, todos consideravam como sendo não essenciais.</p:text>
    <p:extLst>
      <p:ext uri="{C676402C-5697-4E1C-873F-D02D1690AC5C}">
        <p15:threadingInfo xmlns:p15="http://schemas.microsoft.com/office/powerpoint/2012/main" timeZoneBias="180"/>
      </p:ext>
    </p:extLst>
  </p:cm>
  <p:cm authorId="1" dt="2017-07-10T03:25:49.330" idx="18">
    <p:pos x="10" y="10"/>
    <p:text>Da mesma forma, a educação predominante atual está fortemente ligada ao paradigma mecanicista, pois, como discute Moraes (1996)
Acreditamos na existência de um diálogo interativo entre o modelo da ciência, as teorias da aprendizagem utilizadas e as atividades pedagógicas desenvolvidas. Na prática do professor, encontram-se subjacentes modelos de educação e de escola fundamentados em determinadas teorias do conhecimento. Ao mesmo tempo em que a educação é influenciada pelo paradigma da ciência, aquela também o determina. O modelo de ciência que explica a nossa relação com a natureza, com a própria vida, esclarece, também, a maneira como aprendemos e compreendemos o mundo, mostrando que o indivíduo ensina e constrói o conhecimento, a partir de como compreende a realização desses processos. (p. 59)</p:text>
    <p:extLst>
      <p:ext uri="{C676402C-5697-4E1C-873F-D02D1690AC5C}">
        <p15:threadingInfo xmlns:p15="http://schemas.microsoft.com/office/powerpoint/2012/main" timeZoneBias="180"/>
      </p:ext>
    </p:extLst>
  </p:cm>
  <p:cm authorId="1" dt="2017-07-10T03:25:53.017" idx="19">
    <p:pos x="554" y="554"/>
    <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17-07-08T20:36:30.660" idx="1">
    <p:pos x="10" y="10"/>
    <p:text>Educação global, na abordagem transformadora aqui adotada, busca promover a reflexão crítica de questões e temas globais como futuros sustentáveis, qualidade de vida, paz e conflitos, justiça social e ambiental dentro de uma concepção integrada</p:text>
    <p:extLst>
      <p:ext uri="{C676402C-5697-4E1C-873F-D02D1690AC5C}">
        <p15:threadingInfo xmlns:p15="http://schemas.microsoft.com/office/powerpoint/2012/main" timeZoneBias="180"/>
      </p:ext>
    </p:extLst>
  </p:cm>
  <p:cm authorId="1" dt="2017-07-08T20:38:53.404" idx="2">
    <p:pos x="146" y="146"/>
    <p:text>A dimensão temática envolve as mais variadas questões pertinentes às vidas dos estudantes que devem ser abordadas buscando explicitar suas interligações. Pela complexidade envolvida e considerando as subjetividades de cada um, os estudantes precisam compreender que a sua perspectiva sobre as temáticas abordadas envolve a influência de pontos de vistas culturais, sociais e ideológicos, sendo assim sempre limitada. Considerar diversas perspectivas no trabalho pedagógico fornece uma plataforma de ideias que pode proporcionar juízos justos e de longo alcance</p:text>
    <p:extLst>
      <p:ext uri="{C676402C-5697-4E1C-873F-D02D1690AC5C}">
        <p15:threadingInfo xmlns:p15="http://schemas.microsoft.com/office/powerpoint/2012/main" timeZoneBias="180"/>
      </p:ext>
    </p:extLst>
  </p:cm>
  <p:cm authorId="1" dt="2017-07-08T20:39:42.525" idx="3">
    <p:pos x="282" y="282"/>
    <p:text>A dimensão espacial refere-se ao desenvolvimento da compreensão das interdependências que, em muitos níveis, pessoais e coletivos, do local ao global, influenciam as pessoas ao longo do tempo. “Local” e “global” não são apenas extremidades opostas de um espectro espacial, mas são esferas entrelaçadas de atividade, em constante interação</p:text>
    <p:extLst>
      <p:ext uri="{C676402C-5697-4E1C-873F-D02D1690AC5C}">
        <p15:threadingInfo xmlns:p15="http://schemas.microsoft.com/office/powerpoint/2012/main" timeZoneBias="180"/>
      </p:ext>
    </p:extLst>
  </p:cm>
  <p:cm authorId="1" dt="2017-07-08T20:40:28.927" idx="4">
    <p:pos x="418" y="418"/>
    <p:text>A dimensão temporal considera que passado, presente e futuro são interativos. Além disso, defendem um foco maior no futuro: proporcionar aos alunos oportunidades ao longo do currículo para se especular sobre uma gama de futuros alternativos, incluindo o futuro provável (o que é provável que aconteça caso as presentes tendências continuem), o futuro possível (os futuros que poderiam se materializar se certas condições mudassem), e o futuro preferível (o futuro pessoal, embora de alcance global, que se gostaria que ocorresse). Através do exercício de previsão de tais alternativas, os alunos poderiam estar mais preparados para fazer escolhas realistas e informadas com relação à sua vida pessoal e para o futuro do planeta, podendo assim determinar quais ações seriam necessárias, dos níveis pessoais aos coletivos, para criar as condições em que seus futuros preferíveis tornem-se mais prováveis</p:text>
    <p:extLst>
      <p:ext uri="{C676402C-5697-4E1C-873F-D02D1690AC5C}">
        <p15:threadingInfo xmlns:p15="http://schemas.microsoft.com/office/powerpoint/2012/main" timeZoneBias="180"/>
      </p:ext>
    </p:extLst>
  </p:cm>
  <p:cm authorId="1" dt="2017-07-08T20:42:17.011" idx="5">
    <p:pos x="554" y="554"/>
    <p:text>A dimensão interior promove a auto-consciência do indivíduo. A auto-reflexão crítica exige que examinemos nossas crenças e atitudes, buscando novas formas de interação com outros seres, o planeta e o universo. A construção da consciência sobre o mundo externo está profundamente ligada ao desenvolvimento da consciência de si próprio.</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17-07-08T20:43:20.637" idx="6">
    <p:pos x="10" y="10"/>
    <p:text>O ensino insatisfatório de evolução pode ainda manter nos estudantes a concepção de evolução como desenvolvimento linear, em que certos seres vivos são “mais evoluídos” que outros. Essa noção ainda é predominante na sociedade em sua visão sobre a evolução dentro do paradigma mecanicista, de pensamento linear. Mas a história evolutiva se assemelha mais a uma gigantesca árvore cheia de ramificações do que uma linha reta</p:text>
    <p:extLst>
      <p:ext uri="{C676402C-5697-4E1C-873F-D02D1690AC5C}">
        <p15:threadingInfo xmlns:p15="http://schemas.microsoft.com/office/powerpoint/2012/main" timeZoneBias="180"/>
      </p:ext>
    </p:extLst>
  </p:cm>
  <p:cm authorId="1" dt="2017-07-08T20:44:54.838" idx="7">
    <p:pos x="146" y="146"/>
    <p:text>Os conteúdos referentes à Teoria da Evolução, embora presentes tanto nas propostas curriculares quanto nos livros didáticos, praticamente não são trabalhados nas escolas de Ensino Médio. Quando o são, aparecem apenas como um conteúdo a mais na programação, sem evidenciar suas peculiaridades tão importantes para a Biologia – seja enquanto ciência, seja enquanto ensino dessa área do conhecimento. O tratamento dado ao tema Evolução, por exemplo, está na dependência do tempo da disciplina Biologia no ano letivo, bem como dos acontecimentos decorrentes do funcionamento da escola. Geralmente programado para o final do 3o ano do Ensino Médio, este assunto pode ser eliminado ou, quando abordado, serem dadas apenas “noções de darwinismo e lamarckismo”.</p:text>
    <p:extLst>
      <p:ext uri="{C676402C-5697-4E1C-873F-D02D1690AC5C}">
        <p15:threadingInfo xmlns:p15="http://schemas.microsoft.com/office/powerpoint/2012/main" timeZoneBias="180"/>
      </p:ext>
    </p:extLst>
  </p:cm>
  <p:cm authorId="1" dt="2017-07-08T20:46:20.072" idx="8">
    <p:pos x="282" y="282"/>
    <p:text>Outros autores ressaltam também que o ensino da Genética costuma estar muito relacionado a exemplos de saúde humana, como teste de paternidade e genética forense, por serem temas bastante presentes nas mídias e em razão de um interesse direto para a sociedade, dentro de uma perspectiva antropocêntrica (o homem como centro do universo, e/ou como mais importante dentre os seres vivos). Os exemplos com animais, plantas e outros seres vivos costumam ser voltados para a utilização econômica direta, mas podem trazer uma perspectiva ecocêntrica (ecossistemas como um todo são o mais importante e o homem e outros seres vivos igualmente fazem parte deles). O Brasil possui alta biodiversidade e, portanto, se torna ainda mais importante que a Biologia seja ensinada sob um enfoque ecológico, não puramente utilitarista</p:text>
    <p:extLst>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17-07-10T02:08:29.498" idx="16">
    <p:pos x="10" y="10"/>
    <p:text>Diante da problemática tecida na seção anterior, este capítulo se dedica a apresentar a teoria educacional norteadora deste trabalho, a Educação Global - que tem como premissa a superação da excessiva fragmentação dos conhecimentos e o desenvolvimento do pensamento complexo dos estudantes - e duas estratégias complementares para implementar a Educação Global nos contextos de ensino: a abordagem evolutiva e os jogos modernos de tabuleiro.</p:text>
    <p:extLst>
      <p:ext uri="{C676402C-5697-4E1C-873F-D02D1690AC5C}">
        <p15:threadingInfo xmlns:p15="http://schemas.microsoft.com/office/powerpoint/2012/main" timeZoneBias="18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17-07-09T19:07:27.705" idx="15">
    <p:pos x="10" y="10"/>
    <p:text>As respostas dos estudantes em geral foram muito profundas, interessantes e criativas. Essa temática então foi considerada uma ótima ideia para a criação do jogo, uma vez que já estava em seus imaginários quando buscamos conhecer melhor cada estudante. Além disso, essa temática não só estimula a imaginação e curiosidade, como pode criar um distanciamento saudável de perspectiva, em que os estudantes possam pensar e refletir sobre o planeta Terra como um todo e se perceber como cidadãos globais, não apenas de um país e região.</p:text>
    <p:extLst>
      <p:ext uri="{C676402C-5697-4E1C-873F-D02D1690AC5C}">
        <p15:threadingInfo xmlns:p15="http://schemas.microsoft.com/office/powerpoint/2012/main" timeZoneBias="18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pt-BR"/>
              <a:t>Clique para editar o título mestre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pt-BR"/>
              <a:t>Clique para editar o título mestre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pt-BR"/>
              <a:t>Clique para editar o título mestre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a:t>Editar estilos de texto Mestre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pt-BR"/>
              <a:t>Clique para editar o título mestre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o 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pt-BR"/>
              <a:t>Clique para editar o título mestre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a:t>Editar estilos de texto Mestre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iro ou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pt-BR"/>
              <a:t>Clique para editar o título mestre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a:t>Editar estilos de texto Mestre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‹nº›</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pt-BR"/>
              <a:t>Clique para editar o título mestre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pt-BR"/>
              <a:t>Clique para editar o título mestre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7/9/2017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‹nº›</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t-BR"/>
              <a:t>Clique para editar o título mestre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pt-BR"/>
              <a:t>Clique para editar o título mestre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pt-BR"/>
              <a:t>Editar estilos de texto Mestre</a:t>
            </a:r>
          </a:p>
        </p:txBody>
      </p:sp>
      <p:sp>
        <p:nvSpPr>
          <p:cNvPr id="5" name="Date Placeholder 4"/>
          <p:cNvSpPr>
            <a:spLocks noGrp="1"/>
          </p:cNvSpPr>
          <p:nvPr>
            <p:ph type="dt" sz="half" idx="10"/>
          </p:nvPr>
        </p:nvSpPr>
        <p:spPr/>
        <p:txBody>
          <a:bodyPr/>
          <a:lstStyle/>
          <a:p>
            <a:fld id="{42A54C80-263E-416B-A8E0-580EDEADCBDC}" type="datetimeFigureOut">
              <a:rPr lang="en-US" dirty="0"/>
              <a:t>7/9/2017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‹nº›</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a:t>Clique no ícone para adicionar uma imagem</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5" name="Date Placeholder 4"/>
          <p:cNvSpPr>
            <a:spLocks noGrp="1"/>
          </p:cNvSpPr>
          <p:nvPr>
            <p:ph type="dt" sz="half" idx="10"/>
          </p:nvPr>
        </p:nvSpPr>
        <p:spPr/>
        <p:txBody>
          <a:bodyPr/>
          <a:lstStyle/>
          <a:p>
            <a:fld id="{B61BEF0D-F0BB-DE4B-95CE-6DB70DBA9567}" type="datetimeFigureOut">
              <a:rPr lang="en-US" dirty="0"/>
              <a:pPr/>
              <a:t>7/9/2017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‹nº›</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pt-BR"/>
              <a:t>Clique para editar o título mestre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7/9/2017</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‹nº›</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comments" Target="../comments/comment5.xml"/><Relationship Id="rId5" Type="http://schemas.openxmlformats.org/officeDocument/2006/relationships/image" Target="../media/image23.jpg"/><Relationship Id="rId4" Type="http://schemas.openxmlformats.org/officeDocument/2006/relationships/image" Target="../media/image2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comments" Target="../comments/comment1.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comments" Target="../comments/commen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comments" Target="../comments/comment3.xml"/><Relationship Id="rId5" Type="http://schemas.openxmlformats.org/officeDocument/2006/relationships/image" Target="../media/image12.jpg"/><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16.jpg"/><Relationship Id="rId5" Type="http://schemas.openxmlformats.org/officeDocument/2006/relationships/image" Target="../media/image15.jpg"/><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2.xml"/><Relationship Id="rId5" Type="http://schemas.openxmlformats.org/officeDocument/2006/relationships/comments" Target="../comments/comment4.xml"/><Relationship Id="rId4" Type="http://schemas.openxmlformats.org/officeDocument/2006/relationships/image" Target="../media/image19.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E682902-D3BD-4D4D-BCB3-A0F391228473}"/>
              </a:ext>
            </a:extLst>
          </p:cNvPr>
          <p:cNvSpPr>
            <a:spLocks noGrp="1"/>
          </p:cNvSpPr>
          <p:nvPr>
            <p:ph type="ctrTitle"/>
          </p:nvPr>
        </p:nvSpPr>
        <p:spPr/>
        <p:txBody>
          <a:bodyPr/>
          <a:lstStyle/>
          <a:p>
            <a:r>
              <a:rPr lang="pt-BR" dirty="0"/>
              <a:t>JARDINEIROS INTERGALÁCTICOS</a:t>
            </a:r>
          </a:p>
        </p:txBody>
      </p:sp>
      <p:sp>
        <p:nvSpPr>
          <p:cNvPr id="3" name="Subtítulo 2">
            <a:extLst>
              <a:ext uri="{FF2B5EF4-FFF2-40B4-BE49-F238E27FC236}">
                <a16:creationId xmlns:a16="http://schemas.microsoft.com/office/drawing/2014/main" id="{15538BD9-CDB6-4917-BE31-224DD2117BAA}"/>
              </a:ext>
            </a:extLst>
          </p:cNvPr>
          <p:cNvSpPr>
            <a:spLocks noGrp="1"/>
          </p:cNvSpPr>
          <p:nvPr>
            <p:ph type="subTitle" idx="1"/>
          </p:nvPr>
        </p:nvSpPr>
        <p:spPr>
          <a:xfrm>
            <a:off x="1507067" y="4050833"/>
            <a:ext cx="7766936" cy="2377263"/>
          </a:xfrm>
        </p:spPr>
        <p:txBody>
          <a:bodyPr>
            <a:normAutofit/>
          </a:bodyPr>
          <a:lstStyle/>
          <a:p>
            <a:r>
              <a:rPr lang="pt-BR" dirty="0"/>
              <a:t>Um jogo de tabuleiro para o ensino de Biologia desenvolvido na perspectiva da Pesquisa Baseada em Design</a:t>
            </a:r>
          </a:p>
          <a:p>
            <a:endParaRPr lang="pt-BR" dirty="0"/>
          </a:p>
          <a:p>
            <a:r>
              <a:rPr lang="pt-BR" dirty="0"/>
              <a:t>Anderson Machado Barbosa</a:t>
            </a:r>
          </a:p>
          <a:p>
            <a:r>
              <a:rPr lang="pt-BR" dirty="0"/>
              <a:t>Orientadora Marina Bazzo de Espíndola</a:t>
            </a:r>
          </a:p>
          <a:p>
            <a:r>
              <a:rPr lang="pt-BR" dirty="0" err="1"/>
              <a:t>Co-orientador</a:t>
            </a:r>
            <a:r>
              <a:rPr lang="pt-BR" dirty="0"/>
              <a:t> Edmundo Carlos de Moraes</a:t>
            </a:r>
          </a:p>
          <a:p>
            <a:endParaRPr lang="pt-BR" dirty="0"/>
          </a:p>
        </p:txBody>
      </p:sp>
    </p:spTree>
    <p:extLst>
      <p:ext uri="{BB962C8B-B14F-4D97-AF65-F5344CB8AC3E}">
        <p14:creationId xmlns:p14="http://schemas.microsoft.com/office/powerpoint/2010/main" val="2571338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36DCD4-1D5D-433D-A815-A291B3D33FE5}"/>
              </a:ext>
            </a:extLst>
          </p:cNvPr>
          <p:cNvSpPr>
            <a:spLocks noGrp="1"/>
          </p:cNvSpPr>
          <p:nvPr>
            <p:ph type="title"/>
          </p:nvPr>
        </p:nvSpPr>
        <p:spPr/>
        <p:txBody>
          <a:bodyPr/>
          <a:lstStyle/>
          <a:p>
            <a:r>
              <a:rPr lang="pt-BR" dirty="0"/>
              <a:t>Jogos didáticos</a:t>
            </a:r>
          </a:p>
        </p:txBody>
      </p:sp>
      <p:sp>
        <p:nvSpPr>
          <p:cNvPr id="3" name="Espaço Reservado para Conteúdo 2">
            <a:extLst>
              <a:ext uri="{FF2B5EF4-FFF2-40B4-BE49-F238E27FC236}">
                <a16:creationId xmlns:a16="http://schemas.microsoft.com/office/drawing/2014/main" id="{44D604E4-13A1-43F3-BB2D-A7063D6F192A}"/>
              </a:ext>
            </a:extLst>
          </p:cNvPr>
          <p:cNvSpPr>
            <a:spLocks noGrp="1"/>
          </p:cNvSpPr>
          <p:nvPr>
            <p:ph idx="1"/>
          </p:nvPr>
        </p:nvSpPr>
        <p:spPr/>
        <p:txBody>
          <a:bodyPr/>
          <a:lstStyle/>
          <a:p>
            <a:r>
              <a:rPr lang="pt-BR" dirty="0"/>
              <a:t>Jogo: metas, diversão e fantasia</a:t>
            </a:r>
          </a:p>
          <a:p>
            <a:r>
              <a:rPr lang="pt-BR" dirty="0"/>
              <a:t>Jogo didático: objetivos definidos; ensinar temas, desenvolver habilidades</a:t>
            </a:r>
          </a:p>
          <a:p>
            <a:r>
              <a:rPr lang="pt-BR" dirty="0"/>
              <a:t>Jogos propiciam a aprendizagem baseada na experiência</a:t>
            </a:r>
          </a:p>
          <a:p>
            <a:r>
              <a:rPr lang="pt-BR" dirty="0"/>
              <a:t>Equilíbrio entre função lúdica e educativa</a:t>
            </a:r>
          </a:p>
          <a:p>
            <a:r>
              <a:rPr lang="pt-BR" dirty="0"/>
              <a:t>Potencial para o desenvolvimento de pensamentos complexos </a:t>
            </a:r>
          </a:p>
          <a:p>
            <a:r>
              <a:rPr lang="pt-BR" dirty="0"/>
              <a:t>Jogos de tabuleiro modernos</a:t>
            </a:r>
          </a:p>
          <a:p>
            <a:endParaRPr lang="pt-BR" dirty="0"/>
          </a:p>
        </p:txBody>
      </p:sp>
      <p:pic>
        <p:nvPicPr>
          <p:cNvPr id="4" name="Imagem 3" descr="C:\Users\Anderson\AppData\Local\Microsoft\Windows\INetCache\Content.Word\Catan.jpg">
            <a:extLst>
              <a:ext uri="{FF2B5EF4-FFF2-40B4-BE49-F238E27FC236}">
                <a16:creationId xmlns:a16="http://schemas.microsoft.com/office/drawing/2014/main" id="{35F75694-6ADA-41F9-B1C2-F5EF25A299A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7692570" y="3643086"/>
            <a:ext cx="4499429" cy="3214914"/>
          </a:xfrm>
          <a:prstGeom prst="rect">
            <a:avLst/>
          </a:prstGeom>
          <a:noFill/>
          <a:ln>
            <a:noFill/>
          </a:ln>
        </p:spPr>
      </p:pic>
      <p:pic>
        <p:nvPicPr>
          <p:cNvPr id="5" name="Imagem 4" descr="C:\Users\Anderson\AppData\Local\Microsoft\Windows\INetCache\Content.Word\carcassone.jpg">
            <a:extLst>
              <a:ext uri="{FF2B5EF4-FFF2-40B4-BE49-F238E27FC236}">
                <a16:creationId xmlns:a16="http://schemas.microsoft.com/office/drawing/2014/main" id="{7126CA68-3FF5-4727-ACE0-D12DDCA8C9E7}"/>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8186057" y="1"/>
            <a:ext cx="4005942" cy="1930400"/>
          </a:xfrm>
          <a:prstGeom prst="rect">
            <a:avLst/>
          </a:prstGeom>
          <a:noFill/>
          <a:ln>
            <a:noFill/>
          </a:ln>
        </p:spPr>
      </p:pic>
      <p:pic>
        <p:nvPicPr>
          <p:cNvPr id="7" name="Imagem 6">
            <a:extLst>
              <a:ext uri="{FF2B5EF4-FFF2-40B4-BE49-F238E27FC236}">
                <a16:creationId xmlns:a16="http://schemas.microsoft.com/office/drawing/2014/main" id="{894B4D8A-AA23-45CE-AD9C-D1CC943E9A52}"/>
              </a:ext>
            </a:extLst>
          </p:cNvPr>
          <p:cNvPicPr>
            <a:picLocks noChangeAspect="1"/>
          </p:cNvPicPr>
          <p:nvPr/>
        </p:nvPicPr>
        <p:blipFill>
          <a:blip r:embed="rId4"/>
          <a:stretch>
            <a:fillRect/>
          </a:stretch>
        </p:blipFill>
        <p:spPr>
          <a:xfrm>
            <a:off x="4339771" y="5117476"/>
            <a:ext cx="3352799" cy="1740524"/>
          </a:xfrm>
          <a:prstGeom prst="rect">
            <a:avLst/>
          </a:prstGeom>
        </p:spPr>
      </p:pic>
      <p:pic>
        <p:nvPicPr>
          <p:cNvPr id="9" name="Imagem 8">
            <a:extLst>
              <a:ext uri="{FF2B5EF4-FFF2-40B4-BE49-F238E27FC236}">
                <a16:creationId xmlns:a16="http://schemas.microsoft.com/office/drawing/2014/main" id="{DDF45421-D93E-4FE1-8993-930D7F8ABBBB}"/>
              </a:ext>
            </a:extLst>
          </p:cNvPr>
          <p:cNvPicPr>
            <a:picLocks noChangeAspect="1"/>
          </p:cNvPicPr>
          <p:nvPr/>
        </p:nvPicPr>
        <p:blipFill>
          <a:blip r:embed="rId5"/>
          <a:stretch>
            <a:fillRect/>
          </a:stretch>
        </p:blipFill>
        <p:spPr>
          <a:xfrm>
            <a:off x="9753600" y="1935655"/>
            <a:ext cx="2438400" cy="1719072"/>
          </a:xfrm>
          <a:prstGeom prst="rect">
            <a:avLst/>
          </a:prstGeom>
        </p:spPr>
      </p:pic>
    </p:spTree>
    <p:extLst>
      <p:ext uri="{BB962C8B-B14F-4D97-AF65-F5344CB8AC3E}">
        <p14:creationId xmlns:p14="http://schemas.microsoft.com/office/powerpoint/2010/main" val="2928398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E8A80E-B42B-45BA-B77F-C9E7CC94EFDA}"/>
              </a:ext>
            </a:extLst>
          </p:cNvPr>
          <p:cNvSpPr>
            <a:spLocks noGrp="1"/>
          </p:cNvSpPr>
          <p:nvPr>
            <p:ph type="title"/>
          </p:nvPr>
        </p:nvSpPr>
        <p:spPr/>
        <p:txBody>
          <a:bodyPr/>
          <a:lstStyle/>
          <a:p>
            <a:r>
              <a:rPr lang="pt-BR" dirty="0"/>
              <a:t>Pesquisa Baseada em Design - PBD</a:t>
            </a:r>
          </a:p>
        </p:txBody>
      </p:sp>
      <p:sp>
        <p:nvSpPr>
          <p:cNvPr id="3" name="Espaço Reservado para Conteúdo 2">
            <a:extLst>
              <a:ext uri="{FF2B5EF4-FFF2-40B4-BE49-F238E27FC236}">
                <a16:creationId xmlns:a16="http://schemas.microsoft.com/office/drawing/2014/main" id="{91C07B55-AD55-4120-9DB0-C573CE33A545}"/>
              </a:ext>
            </a:extLst>
          </p:cNvPr>
          <p:cNvSpPr>
            <a:spLocks noGrp="1"/>
          </p:cNvSpPr>
          <p:nvPr>
            <p:ph idx="1"/>
          </p:nvPr>
        </p:nvSpPr>
        <p:spPr/>
        <p:txBody>
          <a:bodyPr>
            <a:normAutofit/>
          </a:bodyPr>
          <a:lstStyle/>
          <a:p>
            <a:r>
              <a:rPr lang="pt-BR" dirty="0"/>
              <a:t>Pesquisa educacional aplicada e interdisciplinar</a:t>
            </a:r>
          </a:p>
          <a:p>
            <a:r>
              <a:rPr lang="pt-BR" dirty="0"/>
              <a:t>Processo cíclico de experiência e análise</a:t>
            </a:r>
          </a:p>
          <a:p>
            <a:r>
              <a:rPr lang="pt-BR" dirty="0"/>
              <a:t>5 etapas:</a:t>
            </a:r>
          </a:p>
          <a:p>
            <a:r>
              <a:rPr lang="pt-BR" dirty="0"/>
              <a:t>1 - Identificação do problema de ensino -&gt; Determinismo biológico</a:t>
            </a:r>
          </a:p>
          <a:p>
            <a:r>
              <a:rPr lang="pt-BR" dirty="0"/>
              <a:t>2 – Escolha da teoria educacional norteadora -&gt; Educação Global</a:t>
            </a:r>
          </a:p>
          <a:p>
            <a:r>
              <a:rPr lang="pt-BR" dirty="0"/>
              <a:t>3 – Desenvolvimento da intervenção educativa -&gt; Jardineiros Intergalácticos</a:t>
            </a:r>
          </a:p>
          <a:p>
            <a:r>
              <a:rPr lang="pt-BR" dirty="0"/>
              <a:t>4 – Aplicação e avaliação da intervenção -&gt; Relatos e questionários (</a:t>
            </a:r>
            <a:r>
              <a:rPr lang="pt-BR" dirty="0" err="1"/>
              <a:t>Bardin</a:t>
            </a:r>
            <a:r>
              <a:rPr lang="pt-BR" dirty="0"/>
              <a:t>, 1977)</a:t>
            </a:r>
          </a:p>
          <a:p>
            <a:r>
              <a:rPr lang="pt-BR" dirty="0"/>
              <a:t>5 – Discussão e </a:t>
            </a:r>
            <a:r>
              <a:rPr lang="pt-BR" i="1" dirty="0" err="1"/>
              <a:t>redesign</a:t>
            </a:r>
            <a:r>
              <a:rPr lang="pt-BR" i="1" dirty="0"/>
              <a:t> -&gt; </a:t>
            </a:r>
            <a:r>
              <a:rPr lang="pt-BR" dirty="0"/>
              <a:t>redesenho do jogo e contribuições da </a:t>
            </a:r>
            <a:r>
              <a:rPr lang="pt-BR" dirty="0" err="1"/>
              <a:t>Educacao</a:t>
            </a:r>
            <a:r>
              <a:rPr lang="pt-BR" dirty="0"/>
              <a:t> </a:t>
            </a:r>
            <a:r>
              <a:rPr lang="pt-BR" dirty="0" err="1"/>
              <a:t>gobal</a:t>
            </a:r>
            <a:r>
              <a:rPr lang="pt-BR" dirty="0"/>
              <a:t> para o ensino de </a:t>
            </a:r>
            <a:r>
              <a:rPr lang="pt-BR" dirty="0" err="1"/>
              <a:t>genetica</a:t>
            </a:r>
            <a:endParaRPr lang="pt-BR" i="1" dirty="0"/>
          </a:p>
        </p:txBody>
      </p:sp>
    </p:spTree>
    <p:extLst>
      <p:ext uri="{BB962C8B-B14F-4D97-AF65-F5344CB8AC3E}">
        <p14:creationId xmlns:p14="http://schemas.microsoft.com/office/powerpoint/2010/main" val="22617986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1DEC17-C360-4A4E-B2DD-45C9C73D54C3}"/>
              </a:ext>
            </a:extLst>
          </p:cNvPr>
          <p:cNvSpPr>
            <a:spLocks noGrp="1"/>
          </p:cNvSpPr>
          <p:nvPr>
            <p:ph type="title"/>
          </p:nvPr>
        </p:nvSpPr>
        <p:spPr/>
        <p:txBody>
          <a:bodyPr/>
          <a:lstStyle/>
          <a:p>
            <a:r>
              <a:rPr lang="pt-BR" dirty="0"/>
              <a:t>Contexto da intervenção educativa</a:t>
            </a:r>
          </a:p>
        </p:txBody>
      </p:sp>
      <p:sp>
        <p:nvSpPr>
          <p:cNvPr id="3" name="Espaço Reservado para Conteúdo 2">
            <a:extLst>
              <a:ext uri="{FF2B5EF4-FFF2-40B4-BE49-F238E27FC236}">
                <a16:creationId xmlns:a16="http://schemas.microsoft.com/office/drawing/2014/main" id="{67E1FF07-AF64-4CA8-9B9A-94D4CD0EAC96}"/>
              </a:ext>
            </a:extLst>
          </p:cNvPr>
          <p:cNvSpPr>
            <a:spLocks noGrp="1"/>
          </p:cNvSpPr>
          <p:nvPr>
            <p:ph idx="1"/>
          </p:nvPr>
        </p:nvSpPr>
        <p:spPr/>
        <p:txBody>
          <a:bodyPr/>
          <a:lstStyle/>
          <a:p>
            <a:r>
              <a:rPr lang="pt-BR" dirty="0"/>
              <a:t>IFSC – curso técnico integrado ao ensino médio – Eletrotécnica</a:t>
            </a:r>
          </a:p>
          <a:p>
            <a:r>
              <a:rPr lang="pt-BR" dirty="0"/>
              <a:t>Turma de 17 estudantes </a:t>
            </a:r>
          </a:p>
          <a:p>
            <a:r>
              <a:rPr lang="pt-BR" dirty="0"/>
              <a:t>Estágio Supervisionado no Ensino de Biologia</a:t>
            </a:r>
          </a:p>
          <a:p>
            <a:r>
              <a:rPr lang="pt-BR" dirty="0"/>
              <a:t>Intervenção feita em dupla: Anderson e Ariana</a:t>
            </a:r>
          </a:p>
          <a:p>
            <a:r>
              <a:rPr lang="pt-BR" dirty="0"/>
              <a:t>4ª fase: variabilidade genética e hereditariedade</a:t>
            </a:r>
          </a:p>
        </p:txBody>
      </p:sp>
      <p:pic>
        <p:nvPicPr>
          <p:cNvPr id="5" name="Imagem 4">
            <a:extLst>
              <a:ext uri="{FF2B5EF4-FFF2-40B4-BE49-F238E27FC236}">
                <a16:creationId xmlns:a16="http://schemas.microsoft.com/office/drawing/2014/main" id="{F32AEBB7-B69F-4464-A1E1-21EEFB72B5C9}"/>
              </a:ext>
            </a:extLst>
          </p:cNvPr>
          <p:cNvPicPr>
            <a:picLocks noChangeAspect="1"/>
          </p:cNvPicPr>
          <p:nvPr/>
        </p:nvPicPr>
        <p:blipFill>
          <a:blip r:embed="rId2"/>
          <a:stretch>
            <a:fillRect/>
          </a:stretch>
        </p:blipFill>
        <p:spPr>
          <a:xfrm>
            <a:off x="1741714" y="4254298"/>
            <a:ext cx="4104520" cy="2487588"/>
          </a:xfrm>
          <a:prstGeom prst="rect">
            <a:avLst/>
          </a:prstGeom>
        </p:spPr>
      </p:pic>
      <p:pic>
        <p:nvPicPr>
          <p:cNvPr id="6" name="Imagem 5">
            <a:extLst>
              <a:ext uri="{FF2B5EF4-FFF2-40B4-BE49-F238E27FC236}">
                <a16:creationId xmlns:a16="http://schemas.microsoft.com/office/drawing/2014/main" id="{13291164-4307-433F-BCB4-FAF284FCA71E}"/>
              </a:ext>
            </a:extLst>
          </p:cNvPr>
          <p:cNvPicPr>
            <a:picLocks noChangeAspect="1"/>
          </p:cNvPicPr>
          <p:nvPr/>
        </p:nvPicPr>
        <p:blipFill>
          <a:blip r:embed="rId3"/>
          <a:stretch>
            <a:fillRect/>
          </a:stretch>
        </p:blipFill>
        <p:spPr>
          <a:xfrm>
            <a:off x="6227929" y="4254298"/>
            <a:ext cx="4643650" cy="2612053"/>
          </a:xfrm>
          <a:prstGeom prst="rect">
            <a:avLst/>
          </a:prstGeom>
        </p:spPr>
      </p:pic>
    </p:spTree>
    <p:extLst>
      <p:ext uri="{BB962C8B-B14F-4D97-AF65-F5344CB8AC3E}">
        <p14:creationId xmlns:p14="http://schemas.microsoft.com/office/powerpoint/2010/main" val="1180536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DEA5EF-B68A-47D6-80B4-7B819EBE8D11}"/>
              </a:ext>
            </a:extLst>
          </p:cNvPr>
          <p:cNvSpPr>
            <a:spLocks noGrp="1"/>
          </p:cNvSpPr>
          <p:nvPr>
            <p:ph type="title"/>
          </p:nvPr>
        </p:nvSpPr>
        <p:spPr/>
        <p:txBody>
          <a:bodyPr/>
          <a:lstStyle/>
          <a:p>
            <a:r>
              <a:rPr lang="pt-BR" dirty="0"/>
              <a:t>Desenvolvimento da intervenção</a:t>
            </a:r>
          </a:p>
        </p:txBody>
      </p:sp>
      <p:sp>
        <p:nvSpPr>
          <p:cNvPr id="3" name="Espaço Reservado para Conteúdo 2">
            <a:extLst>
              <a:ext uri="{FF2B5EF4-FFF2-40B4-BE49-F238E27FC236}">
                <a16:creationId xmlns:a16="http://schemas.microsoft.com/office/drawing/2014/main" id="{A1BB3601-63DD-400C-A106-04FD064602BA}"/>
              </a:ext>
            </a:extLst>
          </p:cNvPr>
          <p:cNvSpPr>
            <a:spLocks noGrp="1"/>
          </p:cNvSpPr>
          <p:nvPr>
            <p:ph idx="1"/>
          </p:nvPr>
        </p:nvSpPr>
        <p:spPr/>
        <p:txBody>
          <a:bodyPr/>
          <a:lstStyle/>
          <a:p>
            <a:r>
              <a:rPr lang="pt-BR" dirty="0"/>
              <a:t>Conservação de uma espécie de “plantas” de outro planeta</a:t>
            </a:r>
          </a:p>
          <a:p>
            <a:r>
              <a:rPr lang="pt-BR" dirty="0"/>
              <a:t>Perspectiva de cidadania global</a:t>
            </a:r>
          </a:p>
          <a:p>
            <a:endParaRPr lang="pt-BR" dirty="0"/>
          </a:p>
          <a:p>
            <a:r>
              <a:rPr lang="pt-BR" dirty="0"/>
              <a:t>Seleção natural, Seleção artificial</a:t>
            </a:r>
          </a:p>
          <a:p>
            <a:r>
              <a:rPr lang="pt-BR" dirty="0"/>
              <a:t>Genótipos e fenótipos relacionados a dois genes</a:t>
            </a:r>
          </a:p>
          <a:p>
            <a:r>
              <a:rPr lang="pt-BR" dirty="0"/>
              <a:t>Gene “f” apresenta plasticidade fenotípica (aspectos ambientais -&gt; fenótipo)</a:t>
            </a:r>
          </a:p>
          <a:p>
            <a:r>
              <a:rPr lang="pt-BR" dirty="0"/>
              <a:t>Gene “p” apresenta </a:t>
            </a:r>
            <a:r>
              <a:rPr lang="pt-BR" dirty="0" err="1"/>
              <a:t>pleiotropia</a:t>
            </a:r>
            <a:r>
              <a:rPr lang="pt-BR" dirty="0"/>
              <a:t> (um gene -&gt; três características fenotípicas)</a:t>
            </a:r>
          </a:p>
          <a:p>
            <a:endParaRPr lang="pt-BR" dirty="0"/>
          </a:p>
          <a:p>
            <a:endParaRPr lang="pt-BR" dirty="0"/>
          </a:p>
          <a:p>
            <a:endParaRPr lang="pt-BR" dirty="0"/>
          </a:p>
        </p:txBody>
      </p:sp>
      <p:pic>
        <p:nvPicPr>
          <p:cNvPr id="5" name="Imagem 4">
            <a:extLst>
              <a:ext uri="{FF2B5EF4-FFF2-40B4-BE49-F238E27FC236}">
                <a16:creationId xmlns:a16="http://schemas.microsoft.com/office/drawing/2014/main" id="{3A9C7A0E-0C87-4358-BDF5-275ED4C395F2}"/>
              </a:ext>
            </a:extLst>
          </p:cNvPr>
          <p:cNvPicPr>
            <a:picLocks noChangeAspect="1"/>
          </p:cNvPicPr>
          <p:nvPr/>
        </p:nvPicPr>
        <p:blipFill>
          <a:blip r:embed="rId2"/>
          <a:stretch>
            <a:fillRect/>
          </a:stretch>
        </p:blipFill>
        <p:spPr>
          <a:xfrm>
            <a:off x="7398658" y="1544192"/>
            <a:ext cx="2197566" cy="2556783"/>
          </a:xfrm>
          <a:prstGeom prst="rect">
            <a:avLst/>
          </a:prstGeom>
        </p:spPr>
      </p:pic>
    </p:spTree>
    <p:extLst>
      <p:ext uri="{BB962C8B-B14F-4D97-AF65-F5344CB8AC3E}">
        <p14:creationId xmlns:p14="http://schemas.microsoft.com/office/powerpoint/2010/main" val="21134242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B885273-3E30-4629-BA83-7052C209EECC}"/>
              </a:ext>
            </a:extLst>
          </p:cNvPr>
          <p:cNvSpPr>
            <a:spLocks noGrp="1"/>
          </p:cNvSpPr>
          <p:nvPr>
            <p:ph type="title"/>
          </p:nvPr>
        </p:nvSpPr>
        <p:spPr/>
        <p:txBody>
          <a:bodyPr/>
          <a:lstStyle/>
          <a:p>
            <a:r>
              <a:rPr lang="pt-BR" dirty="0"/>
              <a:t>Jardineiros Intergalácticos</a:t>
            </a:r>
          </a:p>
        </p:txBody>
      </p:sp>
      <p:sp>
        <p:nvSpPr>
          <p:cNvPr id="3" name="Espaço Reservado para Conteúdo 2">
            <a:extLst>
              <a:ext uri="{FF2B5EF4-FFF2-40B4-BE49-F238E27FC236}">
                <a16:creationId xmlns:a16="http://schemas.microsoft.com/office/drawing/2014/main" id="{D29159D7-9C78-4953-A4FC-F5441A0D96E7}"/>
              </a:ext>
            </a:extLst>
          </p:cNvPr>
          <p:cNvSpPr>
            <a:spLocks noGrp="1"/>
          </p:cNvSpPr>
          <p:nvPr>
            <p:ph idx="1"/>
          </p:nvPr>
        </p:nvSpPr>
        <p:spPr/>
        <p:txBody>
          <a:bodyPr>
            <a:normAutofit/>
          </a:bodyPr>
          <a:lstStyle/>
          <a:p>
            <a:r>
              <a:rPr lang="pt-BR" i="1" dirty="0"/>
              <a:t>“Os jogadores serão jardineiros </a:t>
            </a:r>
            <a:r>
              <a:rPr lang="pt-BR" i="1" dirty="0" err="1"/>
              <a:t>intergaláticos</a:t>
            </a:r>
            <a:r>
              <a:rPr lang="pt-BR" i="1" dirty="0"/>
              <a:t>. Após embarcarem em uma viagem espacial, têm a missão de tentar manter a sobrevivência de uma população de plantas extraterrestres que está em risco de extinção em um planeta, recém descoberto em outra galáxia, chamado </a:t>
            </a:r>
            <a:r>
              <a:rPr lang="pt-BR" i="1" dirty="0" err="1"/>
              <a:t>Plastipleion</a:t>
            </a:r>
            <a:r>
              <a:rPr lang="pt-BR" i="1" dirty="0"/>
              <a:t>.</a:t>
            </a:r>
            <a:endParaRPr lang="pt-BR" dirty="0"/>
          </a:p>
          <a:p>
            <a:r>
              <a:rPr lang="pt-BR" i="1" dirty="0"/>
              <a:t>Após estudos sobre a vida extraterrestre neste planeta, a biologia dessas plantas já está bem compreendida pela tripulação. Percebeu-se que há grandes semelhanças com a genética e ecologia de algumas plantas na Terra. Os jardineiros estarão controlando artificialmente essa população através da reprodução entre elas.”</a:t>
            </a:r>
            <a:endParaRPr lang="pt-BR" dirty="0"/>
          </a:p>
        </p:txBody>
      </p:sp>
      <p:pic>
        <p:nvPicPr>
          <p:cNvPr id="5" name="Imagem 4">
            <a:extLst>
              <a:ext uri="{FF2B5EF4-FFF2-40B4-BE49-F238E27FC236}">
                <a16:creationId xmlns:a16="http://schemas.microsoft.com/office/drawing/2014/main" id="{642646B8-806F-4848-8A65-5D72EA2A67E0}"/>
              </a:ext>
            </a:extLst>
          </p:cNvPr>
          <p:cNvPicPr>
            <a:picLocks noChangeAspect="1"/>
          </p:cNvPicPr>
          <p:nvPr/>
        </p:nvPicPr>
        <p:blipFill>
          <a:blip r:embed="rId2"/>
          <a:stretch>
            <a:fillRect/>
          </a:stretch>
        </p:blipFill>
        <p:spPr>
          <a:xfrm>
            <a:off x="3998396" y="4626864"/>
            <a:ext cx="3121152" cy="2231136"/>
          </a:xfrm>
          <a:prstGeom prst="rect">
            <a:avLst/>
          </a:prstGeom>
        </p:spPr>
      </p:pic>
    </p:spTree>
    <p:extLst>
      <p:ext uri="{BB962C8B-B14F-4D97-AF65-F5344CB8AC3E}">
        <p14:creationId xmlns:p14="http://schemas.microsoft.com/office/powerpoint/2010/main" val="2934869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F461717-FFDD-4F6C-A8DB-FBEC6F6168B3}"/>
              </a:ext>
            </a:extLst>
          </p:cNvPr>
          <p:cNvSpPr>
            <a:spLocks noGrp="1"/>
          </p:cNvSpPr>
          <p:nvPr>
            <p:ph type="title"/>
          </p:nvPr>
        </p:nvSpPr>
        <p:spPr/>
        <p:txBody>
          <a:bodyPr/>
          <a:lstStyle/>
          <a:p>
            <a:r>
              <a:rPr lang="pt-BR" dirty="0"/>
              <a:t>Jardineiros Intergalácticos</a:t>
            </a:r>
          </a:p>
        </p:txBody>
      </p:sp>
      <p:sp>
        <p:nvSpPr>
          <p:cNvPr id="5" name="Espaço Reservado para Conteúdo 4">
            <a:extLst>
              <a:ext uri="{FF2B5EF4-FFF2-40B4-BE49-F238E27FC236}">
                <a16:creationId xmlns:a16="http://schemas.microsoft.com/office/drawing/2014/main" id="{A0B5C2BB-9A95-4D74-8AA4-15C54E89505E}"/>
              </a:ext>
            </a:extLst>
          </p:cNvPr>
          <p:cNvSpPr>
            <a:spLocks noGrp="1"/>
          </p:cNvSpPr>
          <p:nvPr>
            <p:ph idx="1"/>
          </p:nvPr>
        </p:nvSpPr>
        <p:spPr/>
        <p:txBody>
          <a:bodyPr>
            <a:normAutofit fontScale="77500" lnSpcReduction="20000"/>
          </a:bodyPr>
          <a:lstStyle/>
          <a:p>
            <a:r>
              <a:rPr lang="pt-BR" sz="2100" b="1" dirty="0"/>
              <a:t>Primeira rodada</a:t>
            </a:r>
          </a:p>
          <a:p>
            <a:endParaRPr lang="pt-BR" sz="2100" dirty="0"/>
          </a:p>
          <a:p>
            <a:r>
              <a:rPr lang="pt-BR" sz="2100" dirty="0"/>
              <a:t> 1.    Sorteio dos indivíduos e do ambiente inicial;</a:t>
            </a:r>
          </a:p>
          <a:p>
            <a:r>
              <a:rPr lang="pt-BR" sz="2100" dirty="0"/>
              <a:t>2.    Seleção Natural;</a:t>
            </a:r>
          </a:p>
          <a:p>
            <a:r>
              <a:rPr lang="pt-BR" sz="2100" dirty="0"/>
              <a:t>3.    Reprodução / Seleção Artificial.</a:t>
            </a:r>
          </a:p>
          <a:p>
            <a:pPr marL="0" indent="0">
              <a:buNone/>
            </a:pPr>
            <a:r>
              <a:rPr lang="pt-BR" sz="2100" dirty="0"/>
              <a:t> </a:t>
            </a:r>
          </a:p>
          <a:p>
            <a:r>
              <a:rPr lang="pt-BR" sz="2100" b="1" dirty="0"/>
              <a:t>Segunda rodada e todas as posteriores</a:t>
            </a:r>
            <a:endParaRPr lang="pt-BR" sz="2100" dirty="0"/>
          </a:p>
          <a:p>
            <a:endParaRPr lang="pt-BR" sz="2100" dirty="0"/>
          </a:p>
          <a:p>
            <a:r>
              <a:rPr lang="pt-BR" sz="2100" dirty="0"/>
              <a:t>1.    Mudança do ambiente: sorteio dos parâmetros;</a:t>
            </a:r>
          </a:p>
          <a:p>
            <a:r>
              <a:rPr lang="pt-BR" sz="2100" dirty="0"/>
              <a:t>2.    Crescimento e desenvolvimento das mudas - plasticidade fenotípica;</a:t>
            </a:r>
          </a:p>
          <a:p>
            <a:r>
              <a:rPr lang="pt-BR" sz="2100" dirty="0"/>
              <a:t>3.    Seleção Natural;</a:t>
            </a:r>
          </a:p>
          <a:p>
            <a:r>
              <a:rPr lang="pt-BR" sz="2100" dirty="0"/>
              <a:t>4.    Reprodução / Seleção artificial.</a:t>
            </a:r>
          </a:p>
          <a:p>
            <a:endParaRPr lang="pt-BR" dirty="0"/>
          </a:p>
        </p:txBody>
      </p:sp>
      <p:pic>
        <p:nvPicPr>
          <p:cNvPr id="7" name="Imagem 6">
            <a:extLst>
              <a:ext uri="{FF2B5EF4-FFF2-40B4-BE49-F238E27FC236}">
                <a16:creationId xmlns:a16="http://schemas.microsoft.com/office/drawing/2014/main" id="{F2F9ABFF-AF2C-489E-8331-A117855ABAAA}"/>
              </a:ext>
            </a:extLst>
          </p:cNvPr>
          <p:cNvPicPr>
            <a:picLocks noChangeAspect="1"/>
          </p:cNvPicPr>
          <p:nvPr/>
        </p:nvPicPr>
        <p:blipFill>
          <a:blip r:embed="rId2"/>
          <a:stretch>
            <a:fillRect/>
          </a:stretch>
        </p:blipFill>
        <p:spPr>
          <a:xfrm>
            <a:off x="6042179" y="1610219"/>
            <a:ext cx="3446331" cy="2757065"/>
          </a:xfrm>
          <a:prstGeom prst="rect">
            <a:avLst/>
          </a:prstGeom>
        </p:spPr>
      </p:pic>
    </p:spTree>
    <p:extLst>
      <p:ext uri="{BB962C8B-B14F-4D97-AF65-F5344CB8AC3E}">
        <p14:creationId xmlns:p14="http://schemas.microsoft.com/office/powerpoint/2010/main" val="29101128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C11F5D83-B6C4-47B0-93FF-3A112841A6CF}"/>
              </a:ext>
            </a:extLst>
          </p:cNvPr>
          <p:cNvPicPr>
            <a:picLocks noChangeAspect="1"/>
          </p:cNvPicPr>
          <p:nvPr/>
        </p:nvPicPr>
        <p:blipFill>
          <a:blip r:embed="rId2"/>
          <a:stretch>
            <a:fillRect/>
          </a:stretch>
        </p:blipFill>
        <p:spPr>
          <a:xfrm>
            <a:off x="1390933" y="272633"/>
            <a:ext cx="9056775" cy="6458758"/>
          </a:xfrm>
          <a:prstGeom prst="rect">
            <a:avLst/>
          </a:prstGeom>
        </p:spPr>
      </p:pic>
    </p:spTree>
    <p:extLst>
      <p:ext uri="{BB962C8B-B14F-4D97-AF65-F5344CB8AC3E}">
        <p14:creationId xmlns:p14="http://schemas.microsoft.com/office/powerpoint/2010/main" val="13806743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E2BF72-5266-4583-83B9-2D1A480F8BD3}"/>
              </a:ext>
            </a:extLst>
          </p:cNvPr>
          <p:cNvSpPr>
            <a:spLocks noGrp="1"/>
          </p:cNvSpPr>
          <p:nvPr>
            <p:ph type="title"/>
          </p:nvPr>
        </p:nvSpPr>
        <p:spPr/>
        <p:txBody>
          <a:bodyPr/>
          <a:lstStyle/>
          <a:p>
            <a:r>
              <a:rPr lang="pt-BR" dirty="0"/>
              <a:t>Jardineiros intergalácticos</a:t>
            </a:r>
          </a:p>
        </p:txBody>
      </p:sp>
      <p:sp>
        <p:nvSpPr>
          <p:cNvPr id="3" name="Espaço Reservado para Conteúdo 2">
            <a:extLst>
              <a:ext uri="{FF2B5EF4-FFF2-40B4-BE49-F238E27FC236}">
                <a16:creationId xmlns:a16="http://schemas.microsoft.com/office/drawing/2014/main" id="{A399887B-ED69-4B51-B17F-B3D02577A680}"/>
              </a:ext>
            </a:extLst>
          </p:cNvPr>
          <p:cNvSpPr>
            <a:spLocks noGrp="1"/>
          </p:cNvSpPr>
          <p:nvPr>
            <p:ph idx="1"/>
          </p:nvPr>
        </p:nvSpPr>
        <p:spPr/>
        <p:txBody>
          <a:bodyPr/>
          <a:lstStyle/>
          <a:p>
            <a:endParaRPr lang="pt-BR"/>
          </a:p>
        </p:txBody>
      </p:sp>
      <p:pic>
        <p:nvPicPr>
          <p:cNvPr id="4" name="image10.png">
            <a:extLst>
              <a:ext uri="{FF2B5EF4-FFF2-40B4-BE49-F238E27FC236}">
                <a16:creationId xmlns:a16="http://schemas.microsoft.com/office/drawing/2014/main" id="{2CB5FB33-8221-41F4-A647-5CB4773D90AB}"/>
              </a:ext>
            </a:extLst>
          </p:cNvPr>
          <p:cNvPicPr/>
          <p:nvPr/>
        </p:nvPicPr>
        <p:blipFill>
          <a:blip r:embed="rId2"/>
          <a:srcRect l="4963" t="11233" r="7369" b="7449"/>
          <a:stretch>
            <a:fillRect/>
          </a:stretch>
        </p:blipFill>
        <p:spPr>
          <a:xfrm>
            <a:off x="377084" y="224405"/>
            <a:ext cx="11373638" cy="6408407"/>
          </a:xfrm>
          <a:prstGeom prst="rect">
            <a:avLst/>
          </a:prstGeom>
          <a:ln/>
        </p:spPr>
      </p:pic>
    </p:spTree>
    <p:extLst>
      <p:ext uri="{BB962C8B-B14F-4D97-AF65-F5344CB8AC3E}">
        <p14:creationId xmlns:p14="http://schemas.microsoft.com/office/powerpoint/2010/main" val="42866906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image09.png" descr="https://lh4.googleusercontent.com/GonTSewHQNHF3P1mENK1J7VKPdxIo3wEIbI3umTM297ayulOQhQ-0D8JaGmkV6dXWMcZby8YYN4sZVvC3sSwqGQviOv1RNo6zfjsMyLtlHhRUj3n7_x1JmTWoWKJNnMc45iiOMOh">
            <a:extLst>
              <a:ext uri="{FF2B5EF4-FFF2-40B4-BE49-F238E27FC236}">
                <a16:creationId xmlns:a16="http://schemas.microsoft.com/office/drawing/2014/main" id="{0B7038FD-A548-48AC-B81A-91B2D961A091}"/>
              </a:ext>
            </a:extLst>
          </p:cNvPr>
          <p:cNvPicPr/>
          <p:nvPr/>
        </p:nvPicPr>
        <p:blipFill>
          <a:blip r:embed="rId2"/>
          <a:srcRect l="8732" t="2894" r="6306" b="10610"/>
          <a:stretch>
            <a:fillRect/>
          </a:stretch>
        </p:blipFill>
        <p:spPr>
          <a:xfrm>
            <a:off x="1114062" y="0"/>
            <a:ext cx="9449305" cy="6858000"/>
          </a:xfrm>
          <a:prstGeom prst="rect">
            <a:avLst/>
          </a:prstGeom>
          <a:ln/>
        </p:spPr>
      </p:pic>
    </p:spTree>
    <p:extLst>
      <p:ext uri="{BB962C8B-B14F-4D97-AF65-F5344CB8AC3E}">
        <p14:creationId xmlns:p14="http://schemas.microsoft.com/office/powerpoint/2010/main" val="86520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55CE7E-DEA6-427C-88C9-9C70BB83372D}"/>
              </a:ext>
            </a:extLst>
          </p:cNvPr>
          <p:cNvSpPr>
            <a:spLocks noGrp="1"/>
          </p:cNvSpPr>
          <p:nvPr>
            <p:ph type="title"/>
          </p:nvPr>
        </p:nvSpPr>
        <p:spPr/>
        <p:txBody>
          <a:bodyPr/>
          <a:lstStyle/>
          <a:p>
            <a:r>
              <a:rPr lang="pt-BR" dirty="0"/>
              <a:t>Jardineiros intergalácticos</a:t>
            </a:r>
          </a:p>
        </p:txBody>
      </p:sp>
      <p:graphicFrame>
        <p:nvGraphicFramePr>
          <p:cNvPr id="7" name="Espaço Reservado para Conteúdo 6">
            <a:extLst>
              <a:ext uri="{FF2B5EF4-FFF2-40B4-BE49-F238E27FC236}">
                <a16:creationId xmlns:a16="http://schemas.microsoft.com/office/drawing/2014/main" id="{9113009D-BFD6-4F59-B473-0B8276540C1F}"/>
              </a:ext>
            </a:extLst>
          </p:cNvPr>
          <p:cNvGraphicFramePr>
            <a:graphicFrameLocks noGrp="1"/>
          </p:cNvGraphicFramePr>
          <p:nvPr>
            <p:ph idx="1"/>
            <p:extLst>
              <p:ext uri="{D42A27DB-BD31-4B8C-83A1-F6EECF244321}">
                <p14:modId xmlns:p14="http://schemas.microsoft.com/office/powerpoint/2010/main" val="1616251242"/>
              </p:ext>
            </p:extLst>
          </p:nvPr>
        </p:nvGraphicFramePr>
        <p:xfrm>
          <a:off x="677863" y="2160588"/>
          <a:ext cx="8596313" cy="2225040"/>
        </p:xfrm>
        <a:graphic>
          <a:graphicData uri="http://schemas.openxmlformats.org/drawingml/2006/table">
            <a:tbl>
              <a:tblPr firstRow="1" bandRow="1">
                <a:tableStyleId>{8A107856-5554-42FB-B03E-39F5DBC370BA}</a:tableStyleId>
              </a:tblPr>
              <a:tblGrid>
                <a:gridCol w="2078985">
                  <a:extLst>
                    <a:ext uri="{9D8B030D-6E8A-4147-A177-3AD203B41FA5}">
                      <a16:colId xmlns:a16="http://schemas.microsoft.com/office/drawing/2014/main" val="2004498236"/>
                    </a:ext>
                  </a:extLst>
                </a:gridCol>
                <a:gridCol w="814666">
                  <a:extLst>
                    <a:ext uri="{9D8B030D-6E8A-4147-A177-3AD203B41FA5}">
                      <a16:colId xmlns:a16="http://schemas.microsoft.com/office/drawing/2014/main" val="2792999388"/>
                    </a:ext>
                  </a:extLst>
                </a:gridCol>
                <a:gridCol w="814666">
                  <a:extLst>
                    <a:ext uri="{9D8B030D-6E8A-4147-A177-3AD203B41FA5}">
                      <a16:colId xmlns:a16="http://schemas.microsoft.com/office/drawing/2014/main" val="856151326"/>
                    </a:ext>
                  </a:extLst>
                </a:gridCol>
                <a:gridCol w="814666">
                  <a:extLst>
                    <a:ext uri="{9D8B030D-6E8A-4147-A177-3AD203B41FA5}">
                      <a16:colId xmlns:a16="http://schemas.microsoft.com/office/drawing/2014/main" val="3542932169"/>
                    </a:ext>
                  </a:extLst>
                </a:gridCol>
                <a:gridCol w="814666">
                  <a:extLst>
                    <a:ext uri="{9D8B030D-6E8A-4147-A177-3AD203B41FA5}">
                      <a16:colId xmlns:a16="http://schemas.microsoft.com/office/drawing/2014/main" val="316401279"/>
                    </a:ext>
                  </a:extLst>
                </a:gridCol>
                <a:gridCol w="814666">
                  <a:extLst>
                    <a:ext uri="{9D8B030D-6E8A-4147-A177-3AD203B41FA5}">
                      <a16:colId xmlns:a16="http://schemas.microsoft.com/office/drawing/2014/main" val="1280769255"/>
                    </a:ext>
                  </a:extLst>
                </a:gridCol>
                <a:gridCol w="814666">
                  <a:extLst>
                    <a:ext uri="{9D8B030D-6E8A-4147-A177-3AD203B41FA5}">
                      <a16:colId xmlns:a16="http://schemas.microsoft.com/office/drawing/2014/main" val="724285431"/>
                    </a:ext>
                  </a:extLst>
                </a:gridCol>
                <a:gridCol w="814666">
                  <a:extLst>
                    <a:ext uri="{9D8B030D-6E8A-4147-A177-3AD203B41FA5}">
                      <a16:colId xmlns:a16="http://schemas.microsoft.com/office/drawing/2014/main" val="76080115"/>
                    </a:ext>
                  </a:extLst>
                </a:gridCol>
                <a:gridCol w="814666">
                  <a:extLst>
                    <a:ext uri="{9D8B030D-6E8A-4147-A177-3AD203B41FA5}">
                      <a16:colId xmlns:a16="http://schemas.microsoft.com/office/drawing/2014/main" val="2055195759"/>
                    </a:ext>
                  </a:extLst>
                </a:gridCol>
              </a:tblGrid>
              <a:tr h="370840">
                <a:tc>
                  <a:txBody>
                    <a:bodyPr/>
                    <a:lstStyle/>
                    <a:p>
                      <a:pPr algn="ctr"/>
                      <a:r>
                        <a:rPr lang="pt-BR" dirty="0"/>
                        <a:t>Números no dado</a:t>
                      </a:r>
                    </a:p>
                  </a:txBody>
                  <a:tcPr/>
                </a:tc>
                <a:tc>
                  <a:txBody>
                    <a:bodyPr/>
                    <a:lstStyle/>
                    <a:p>
                      <a:pPr algn="ctr"/>
                      <a:r>
                        <a:rPr lang="pt-BR" dirty="0"/>
                        <a:t>1</a:t>
                      </a:r>
                    </a:p>
                  </a:txBody>
                  <a:tcPr/>
                </a:tc>
                <a:tc>
                  <a:txBody>
                    <a:bodyPr/>
                    <a:lstStyle/>
                    <a:p>
                      <a:pPr algn="ctr"/>
                      <a:r>
                        <a:rPr lang="pt-BR" dirty="0"/>
                        <a:t>2</a:t>
                      </a:r>
                    </a:p>
                  </a:txBody>
                  <a:tcPr/>
                </a:tc>
                <a:tc>
                  <a:txBody>
                    <a:bodyPr/>
                    <a:lstStyle/>
                    <a:p>
                      <a:pPr algn="ctr"/>
                      <a:r>
                        <a:rPr lang="pt-BR" dirty="0"/>
                        <a:t>3</a:t>
                      </a:r>
                    </a:p>
                  </a:txBody>
                  <a:tcPr/>
                </a:tc>
                <a:tc>
                  <a:txBody>
                    <a:bodyPr/>
                    <a:lstStyle/>
                    <a:p>
                      <a:pPr algn="ctr"/>
                      <a:r>
                        <a:rPr lang="pt-BR" dirty="0"/>
                        <a:t>4</a:t>
                      </a:r>
                    </a:p>
                  </a:txBody>
                  <a:tcPr/>
                </a:tc>
                <a:tc>
                  <a:txBody>
                    <a:bodyPr/>
                    <a:lstStyle/>
                    <a:p>
                      <a:pPr algn="ctr"/>
                      <a:r>
                        <a:rPr lang="pt-BR" dirty="0"/>
                        <a:t>5</a:t>
                      </a:r>
                    </a:p>
                  </a:txBody>
                  <a:tcPr/>
                </a:tc>
                <a:tc>
                  <a:txBody>
                    <a:bodyPr/>
                    <a:lstStyle/>
                    <a:p>
                      <a:pPr algn="ctr"/>
                      <a:r>
                        <a:rPr lang="pt-BR" dirty="0"/>
                        <a:t>6</a:t>
                      </a:r>
                    </a:p>
                  </a:txBody>
                  <a:tcPr/>
                </a:tc>
                <a:tc>
                  <a:txBody>
                    <a:bodyPr/>
                    <a:lstStyle/>
                    <a:p>
                      <a:pPr algn="ctr"/>
                      <a:r>
                        <a:rPr lang="pt-BR" dirty="0"/>
                        <a:t>7</a:t>
                      </a:r>
                    </a:p>
                  </a:txBody>
                  <a:tcPr/>
                </a:tc>
                <a:tc>
                  <a:txBody>
                    <a:bodyPr/>
                    <a:lstStyle/>
                    <a:p>
                      <a:pPr algn="ctr"/>
                      <a:r>
                        <a:rPr lang="pt-BR" dirty="0"/>
                        <a:t>8</a:t>
                      </a:r>
                    </a:p>
                  </a:txBody>
                  <a:tcPr/>
                </a:tc>
                <a:extLst>
                  <a:ext uri="{0D108BD9-81ED-4DB2-BD59-A6C34878D82A}">
                    <a16:rowId xmlns:a16="http://schemas.microsoft.com/office/drawing/2014/main" val="3944342150"/>
                  </a:ext>
                </a:extLst>
              </a:tr>
              <a:tr h="370840">
                <a:tc>
                  <a:txBody>
                    <a:bodyPr/>
                    <a:lstStyle/>
                    <a:p>
                      <a:pPr algn="ctr"/>
                      <a:r>
                        <a:rPr lang="pt-BR" dirty="0"/>
                        <a:t>AA x AA</a:t>
                      </a:r>
                    </a:p>
                  </a:txBody>
                  <a:tcPr/>
                </a:tc>
                <a:tc gridSpan="8">
                  <a:txBody>
                    <a:bodyPr/>
                    <a:lstStyle/>
                    <a:p>
                      <a:pPr algn="ctr"/>
                      <a:r>
                        <a:rPr lang="pt-BR" dirty="0"/>
                        <a:t>AA (100%)</a:t>
                      </a: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3702770809"/>
                  </a:ext>
                </a:extLst>
              </a:tr>
              <a:tr h="370840">
                <a:tc>
                  <a:txBody>
                    <a:bodyPr/>
                    <a:lstStyle/>
                    <a:p>
                      <a:pPr algn="ctr"/>
                      <a:r>
                        <a:rPr lang="pt-BR" dirty="0"/>
                        <a:t>AA x Aa</a:t>
                      </a:r>
                    </a:p>
                  </a:txBody>
                  <a:tcPr/>
                </a:tc>
                <a:tc gridSpan="4">
                  <a:txBody>
                    <a:bodyPr/>
                    <a:lstStyle/>
                    <a:p>
                      <a:pPr algn="ctr"/>
                      <a:r>
                        <a:rPr lang="pt-BR" dirty="0"/>
                        <a:t>AA (50%)</a:t>
                      </a:r>
                    </a:p>
                  </a:txBody>
                  <a:tcPr/>
                </a:tc>
                <a:tc hMerge="1">
                  <a:txBody>
                    <a:bodyPr/>
                    <a:lstStyle/>
                    <a:p>
                      <a:endParaRPr lang="pt-BR"/>
                    </a:p>
                  </a:txBody>
                  <a:tcPr/>
                </a:tc>
                <a:tc hMerge="1">
                  <a:txBody>
                    <a:bodyPr/>
                    <a:lstStyle/>
                    <a:p>
                      <a:endParaRPr lang="pt-BR"/>
                    </a:p>
                  </a:txBody>
                  <a:tcPr/>
                </a:tc>
                <a:tc hMerge="1">
                  <a:txBody>
                    <a:bodyPr/>
                    <a:lstStyle/>
                    <a:p>
                      <a:endParaRPr lang="pt-BR"/>
                    </a:p>
                  </a:txBody>
                  <a:tcPr/>
                </a:tc>
                <a:tc gridSpan="4">
                  <a:txBody>
                    <a:bodyPr/>
                    <a:lstStyle/>
                    <a:p>
                      <a:pPr algn="ctr"/>
                      <a:r>
                        <a:rPr lang="pt-BR" dirty="0"/>
                        <a:t>Aa (50%)</a:t>
                      </a: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3202646896"/>
                  </a:ext>
                </a:extLst>
              </a:tr>
              <a:tr h="370840">
                <a:tc>
                  <a:txBody>
                    <a:bodyPr/>
                    <a:lstStyle/>
                    <a:p>
                      <a:pPr algn="ctr"/>
                      <a:r>
                        <a:rPr lang="pt-BR" dirty="0"/>
                        <a:t>Aa x Aa</a:t>
                      </a:r>
                    </a:p>
                  </a:txBody>
                  <a:tcPr/>
                </a:tc>
                <a:tc gridSpan="2">
                  <a:txBody>
                    <a:bodyPr/>
                    <a:lstStyle/>
                    <a:p>
                      <a:pPr algn="ctr"/>
                      <a:r>
                        <a:rPr lang="pt-BR" dirty="0"/>
                        <a:t>AA (25%)</a:t>
                      </a:r>
                    </a:p>
                  </a:txBody>
                  <a:tcPr/>
                </a:tc>
                <a:tc hMerge="1">
                  <a:txBody>
                    <a:bodyPr/>
                    <a:lstStyle/>
                    <a:p>
                      <a:endParaRPr lang="pt-BR"/>
                    </a:p>
                  </a:txBody>
                  <a:tcPr/>
                </a:tc>
                <a:tc gridSpan="4">
                  <a:txBody>
                    <a:bodyPr/>
                    <a:lstStyle/>
                    <a:p>
                      <a:pPr algn="ctr"/>
                      <a:r>
                        <a:rPr lang="pt-BR" dirty="0"/>
                        <a:t>Aa (50%)</a:t>
                      </a:r>
                    </a:p>
                  </a:txBody>
                  <a:tcPr/>
                </a:tc>
                <a:tc hMerge="1">
                  <a:txBody>
                    <a:bodyPr/>
                    <a:lstStyle/>
                    <a:p>
                      <a:endParaRPr lang="pt-BR"/>
                    </a:p>
                  </a:txBody>
                  <a:tcPr/>
                </a:tc>
                <a:tc hMerge="1">
                  <a:txBody>
                    <a:bodyPr/>
                    <a:lstStyle/>
                    <a:p>
                      <a:endParaRPr lang="pt-BR"/>
                    </a:p>
                  </a:txBody>
                  <a:tcPr/>
                </a:tc>
                <a:tc hMerge="1">
                  <a:txBody>
                    <a:bodyPr/>
                    <a:lstStyle/>
                    <a:p>
                      <a:endParaRPr lang="pt-BR"/>
                    </a:p>
                  </a:txBody>
                  <a:tcPr/>
                </a:tc>
                <a:tc gridSpan="2">
                  <a:txBody>
                    <a:bodyPr/>
                    <a:lstStyle/>
                    <a:p>
                      <a:pPr algn="ctr"/>
                      <a:r>
                        <a:rPr lang="pt-BR" dirty="0"/>
                        <a:t>aa (25%)</a:t>
                      </a:r>
                    </a:p>
                  </a:txBody>
                  <a:tcPr/>
                </a:tc>
                <a:tc hMerge="1">
                  <a:txBody>
                    <a:bodyPr/>
                    <a:lstStyle/>
                    <a:p>
                      <a:endParaRPr lang="pt-BR"/>
                    </a:p>
                  </a:txBody>
                  <a:tcPr/>
                </a:tc>
                <a:extLst>
                  <a:ext uri="{0D108BD9-81ED-4DB2-BD59-A6C34878D82A}">
                    <a16:rowId xmlns:a16="http://schemas.microsoft.com/office/drawing/2014/main" val="621071965"/>
                  </a:ext>
                </a:extLst>
              </a:tr>
              <a:tr h="370840">
                <a:tc>
                  <a:txBody>
                    <a:bodyPr/>
                    <a:lstStyle/>
                    <a:p>
                      <a:pPr algn="ctr"/>
                      <a:r>
                        <a:rPr lang="pt-BR" dirty="0"/>
                        <a:t>Aa x aa</a:t>
                      </a:r>
                    </a:p>
                  </a:txBody>
                  <a:tcPr/>
                </a:tc>
                <a:tc gridSpan="4">
                  <a:txBody>
                    <a:bodyPr/>
                    <a:lstStyle/>
                    <a:p>
                      <a:pPr algn="ctr"/>
                      <a:r>
                        <a:rPr lang="pt-BR" dirty="0"/>
                        <a:t>Aa (50%)</a:t>
                      </a:r>
                    </a:p>
                  </a:txBody>
                  <a:tcPr/>
                </a:tc>
                <a:tc hMerge="1">
                  <a:txBody>
                    <a:bodyPr/>
                    <a:lstStyle/>
                    <a:p>
                      <a:endParaRPr lang="pt-BR"/>
                    </a:p>
                  </a:txBody>
                  <a:tcPr/>
                </a:tc>
                <a:tc hMerge="1">
                  <a:txBody>
                    <a:bodyPr/>
                    <a:lstStyle/>
                    <a:p>
                      <a:endParaRPr lang="pt-BR"/>
                    </a:p>
                  </a:txBody>
                  <a:tcPr/>
                </a:tc>
                <a:tc hMerge="1">
                  <a:txBody>
                    <a:bodyPr/>
                    <a:lstStyle/>
                    <a:p>
                      <a:endParaRPr lang="pt-BR"/>
                    </a:p>
                  </a:txBody>
                  <a:tcPr/>
                </a:tc>
                <a:tc gridSpan="4">
                  <a:txBody>
                    <a:bodyPr/>
                    <a:lstStyle/>
                    <a:p>
                      <a:pPr algn="ctr"/>
                      <a:r>
                        <a:rPr lang="pt-BR" dirty="0"/>
                        <a:t>Aa (50%)</a:t>
                      </a: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1034140100"/>
                  </a:ext>
                </a:extLst>
              </a:tr>
              <a:tr h="370840">
                <a:tc>
                  <a:txBody>
                    <a:bodyPr/>
                    <a:lstStyle/>
                    <a:p>
                      <a:pPr algn="ctr"/>
                      <a:r>
                        <a:rPr lang="pt-BR" dirty="0"/>
                        <a:t>aa x aa</a:t>
                      </a:r>
                    </a:p>
                  </a:txBody>
                  <a:tcPr/>
                </a:tc>
                <a:tc gridSpan="8">
                  <a:txBody>
                    <a:bodyPr/>
                    <a:lstStyle/>
                    <a:p>
                      <a:pPr algn="ctr"/>
                      <a:r>
                        <a:rPr lang="pt-BR" dirty="0"/>
                        <a:t>aa (100%)</a:t>
                      </a: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2159558273"/>
                  </a:ext>
                </a:extLst>
              </a:tr>
            </a:tbl>
          </a:graphicData>
        </a:graphic>
      </p:graphicFrame>
      <p:pic>
        <p:nvPicPr>
          <p:cNvPr id="1026" name="Picture 2" descr="Resultado de imagem para dado de 8 lados">
            <a:extLst>
              <a:ext uri="{FF2B5EF4-FFF2-40B4-BE49-F238E27FC236}">
                <a16:creationId xmlns:a16="http://schemas.microsoft.com/office/drawing/2014/main" id="{877653DF-3062-4ACE-B6F1-B994B925C4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1378" y="4615816"/>
            <a:ext cx="1829369" cy="182936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m para dado de 8 lados">
            <a:extLst>
              <a:ext uri="{FF2B5EF4-FFF2-40B4-BE49-F238E27FC236}">
                <a16:creationId xmlns:a16="http://schemas.microsoft.com/office/drawing/2014/main" id="{D0ADA491-6970-402C-8254-3AECFD95857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2935" y="4615816"/>
            <a:ext cx="2683775" cy="18511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53252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F7959D-12CE-47EA-BA73-1D887E392070}"/>
              </a:ext>
            </a:extLst>
          </p:cNvPr>
          <p:cNvSpPr>
            <a:spLocks noGrp="1"/>
          </p:cNvSpPr>
          <p:nvPr>
            <p:ph type="title"/>
          </p:nvPr>
        </p:nvSpPr>
        <p:spPr/>
        <p:txBody>
          <a:bodyPr/>
          <a:lstStyle/>
          <a:p>
            <a:r>
              <a:rPr lang="pt-BR" dirty="0"/>
              <a:t>OBJETIVOS</a:t>
            </a:r>
          </a:p>
        </p:txBody>
      </p:sp>
      <p:sp>
        <p:nvSpPr>
          <p:cNvPr id="3" name="Espaço Reservado para Conteúdo 2">
            <a:extLst>
              <a:ext uri="{FF2B5EF4-FFF2-40B4-BE49-F238E27FC236}">
                <a16:creationId xmlns:a16="http://schemas.microsoft.com/office/drawing/2014/main" id="{526230FF-6B4F-4238-8974-4F71F364C260}"/>
              </a:ext>
            </a:extLst>
          </p:cNvPr>
          <p:cNvSpPr>
            <a:spLocks noGrp="1"/>
          </p:cNvSpPr>
          <p:nvPr>
            <p:ph idx="1"/>
          </p:nvPr>
        </p:nvSpPr>
        <p:spPr/>
        <p:txBody>
          <a:bodyPr>
            <a:normAutofit fontScale="92500" lnSpcReduction="10000"/>
          </a:bodyPr>
          <a:lstStyle/>
          <a:p>
            <a:pPr lvl="2"/>
            <a:r>
              <a:rPr lang="pt-BR" sz="2000" b="1" dirty="0"/>
              <a:t>Objetivo principal:</a:t>
            </a:r>
          </a:p>
          <a:p>
            <a:r>
              <a:rPr lang="pt-BR" sz="2000" dirty="0"/>
              <a:t>Desenvolver e avaliar uma </a:t>
            </a:r>
            <a:r>
              <a:rPr lang="pt-BR" sz="2000" b="1" dirty="0"/>
              <a:t>intervenção educativa</a:t>
            </a:r>
            <a:r>
              <a:rPr lang="pt-BR" sz="2000" dirty="0"/>
              <a:t> para o ensino de genética a partir da abordagem pedagógica da Educação Global.</a:t>
            </a:r>
          </a:p>
          <a:p>
            <a:pPr lvl="2"/>
            <a:r>
              <a:rPr lang="pt-BR" sz="2000" b="1" dirty="0"/>
              <a:t> Objetivos específicos:</a:t>
            </a:r>
          </a:p>
          <a:p>
            <a:r>
              <a:rPr lang="pt-BR" sz="2000" dirty="0"/>
              <a:t>Pesquisar elementos teóricos para o desenvolvimento de um jogo educacional analógico, que estimule pensamentos, habilidades e atitudes almejados pela Educação Global para o ensino de genética e suas interfaces com outras áreas de Biologia do ensino médio. </a:t>
            </a:r>
          </a:p>
          <a:p>
            <a:r>
              <a:rPr lang="pt-BR" sz="2000" dirty="0"/>
              <a:t>Desenvolver, implementar e avaliar o jogo em uma turma de ensino médio. </a:t>
            </a:r>
          </a:p>
          <a:p>
            <a:r>
              <a:rPr lang="pt-BR" sz="2000" dirty="0"/>
              <a:t>Discutir os resultados, traçar contribuições para o ensino de genética baseado na Educação Global e realizar possíveis ajustes ao jogo.</a:t>
            </a:r>
          </a:p>
          <a:p>
            <a:endParaRPr lang="pt-BR" dirty="0"/>
          </a:p>
        </p:txBody>
      </p:sp>
    </p:spTree>
    <p:extLst>
      <p:ext uri="{BB962C8B-B14F-4D97-AF65-F5344CB8AC3E}">
        <p14:creationId xmlns:p14="http://schemas.microsoft.com/office/powerpoint/2010/main" val="561022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4" name="image11.png" descr="https://lh4.googleusercontent.com/WqFis10m6YoOQk4UDy1dqjc09e1jIoTRHPfCvXUk4LkEkkJaCxVF-7qbT8cbkKl4ypvBk4Jh0niJ95dV3uV4oxJCf5vbsxRlmkAm30GbG5JLynxrRIcgaIerMGpBnJLYvnyX5ghQ">
            <a:extLst>
              <a:ext uri="{FF2B5EF4-FFF2-40B4-BE49-F238E27FC236}">
                <a16:creationId xmlns:a16="http://schemas.microsoft.com/office/drawing/2014/main" id="{7F2A27B8-A031-4FD5-876D-781832BEF93B}"/>
              </a:ext>
            </a:extLst>
          </p:cNvPr>
          <p:cNvPicPr/>
          <p:nvPr/>
        </p:nvPicPr>
        <p:blipFill>
          <a:blip r:embed="rId2"/>
          <a:srcRect/>
          <a:stretch>
            <a:fillRect/>
          </a:stretch>
        </p:blipFill>
        <p:spPr>
          <a:xfrm>
            <a:off x="944034" y="0"/>
            <a:ext cx="9895416" cy="6726948"/>
          </a:xfrm>
          <a:prstGeom prst="rect">
            <a:avLst/>
          </a:prstGeom>
          <a:ln/>
        </p:spPr>
      </p:pic>
      <p:sp>
        <p:nvSpPr>
          <p:cNvPr id="5" name="Retângulo 4">
            <a:extLst>
              <a:ext uri="{FF2B5EF4-FFF2-40B4-BE49-F238E27FC236}">
                <a16:creationId xmlns:a16="http://schemas.microsoft.com/office/drawing/2014/main" id="{21B681C3-C4EC-4A43-8EE0-AA1E7E177244}"/>
              </a:ext>
            </a:extLst>
          </p:cNvPr>
          <p:cNvSpPr/>
          <p:nvPr/>
        </p:nvSpPr>
        <p:spPr>
          <a:xfrm>
            <a:off x="666750" y="0"/>
            <a:ext cx="74295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6" name="Retângulo 5">
            <a:extLst>
              <a:ext uri="{FF2B5EF4-FFF2-40B4-BE49-F238E27FC236}">
                <a16:creationId xmlns:a16="http://schemas.microsoft.com/office/drawing/2014/main" id="{209123D1-FD87-44CD-8DAA-8C41FAEBDC91}"/>
              </a:ext>
            </a:extLst>
          </p:cNvPr>
          <p:cNvSpPr/>
          <p:nvPr/>
        </p:nvSpPr>
        <p:spPr>
          <a:xfrm>
            <a:off x="1181100" y="6591300"/>
            <a:ext cx="10096500" cy="2667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39324838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AA72A1-0DF0-4A24-A19B-23BB02BD5CB7}"/>
              </a:ext>
            </a:extLst>
          </p:cNvPr>
          <p:cNvSpPr>
            <a:spLocks noGrp="1"/>
          </p:cNvSpPr>
          <p:nvPr>
            <p:ph type="title"/>
          </p:nvPr>
        </p:nvSpPr>
        <p:spPr/>
        <p:txBody>
          <a:bodyPr/>
          <a:lstStyle/>
          <a:p>
            <a:r>
              <a:rPr lang="pt-BR" dirty="0"/>
              <a:t>Análise da intervenção educativa:</a:t>
            </a:r>
            <a:br>
              <a:rPr lang="pt-BR" dirty="0"/>
            </a:br>
            <a:r>
              <a:rPr lang="pt-BR" dirty="0"/>
              <a:t>Relatos dos professores</a:t>
            </a:r>
          </a:p>
        </p:txBody>
      </p:sp>
      <p:sp>
        <p:nvSpPr>
          <p:cNvPr id="3" name="Espaço Reservado para Conteúdo 2">
            <a:extLst>
              <a:ext uri="{FF2B5EF4-FFF2-40B4-BE49-F238E27FC236}">
                <a16:creationId xmlns:a16="http://schemas.microsoft.com/office/drawing/2014/main" id="{9034EF79-DA15-47C6-BFDF-8D4BBAB4182B}"/>
              </a:ext>
            </a:extLst>
          </p:cNvPr>
          <p:cNvSpPr>
            <a:spLocks noGrp="1"/>
          </p:cNvSpPr>
          <p:nvPr>
            <p:ph idx="1"/>
          </p:nvPr>
        </p:nvSpPr>
        <p:spPr>
          <a:xfrm>
            <a:off x="677334" y="2160589"/>
            <a:ext cx="8596668" cy="4337193"/>
          </a:xfrm>
        </p:spPr>
        <p:txBody>
          <a:bodyPr>
            <a:normAutofit lnSpcReduction="10000"/>
          </a:bodyPr>
          <a:lstStyle/>
          <a:p>
            <a:r>
              <a:rPr lang="pt-BR" dirty="0"/>
              <a:t>Atividade prática -&gt; maior entendimento dos conceitos</a:t>
            </a:r>
          </a:p>
          <a:p>
            <a:r>
              <a:rPr lang="pt-BR" dirty="0"/>
              <a:t>Aspecto investigativo do jogo</a:t>
            </a:r>
          </a:p>
          <a:p>
            <a:r>
              <a:rPr lang="pt-BR" dirty="0"/>
              <a:t>Estratégia para a manutenção da diversidade</a:t>
            </a:r>
          </a:p>
          <a:p>
            <a:r>
              <a:rPr lang="pt-BR" dirty="0"/>
              <a:t>- Viram que quando o alelo “f” era dominante sofria plasticidade fenotípica podendo desenvolver folhas longas ou espinhos conforme variação na temperatura. Por esse modo tentaram sempre escolher indivíduos heterozigotos aumentando a probabilidade de ter alelos “F” no genótipo da prole. No entanto, acarretou a ausência de indivíduos com folha larga (resultante do genótipo “ff”) na população. Isso gerou uma perda grande de alguns indivíduos que eram suscetíveis às mesmas mudanças ambientais. Foi muito legal ver a comoção deles de tentar alterar isso. Mas como não tinham nenhum indivíduo “ff” na população tiveram que depender da sorte, para que no cruzamento entre dois heterozigotos saísse um filho “ff” (¼ da probabilidade). Isso não ocorreu. Assim, tiveram mais noção de como ocorrem as proporções. P2</a:t>
            </a:r>
          </a:p>
          <a:p>
            <a:endParaRPr lang="pt-BR" dirty="0"/>
          </a:p>
        </p:txBody>
      </p:sp>
    </p:spTree>
    <p:extLst>
      <p:ext uri="{BB962C8B-B14F-4D97-AF65-F5344CB8AC3E}">
        <p14:creationId xmlns:p14="http://schemas.microsoft.com/office/powerpoint/2010/main" val="1925615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0E4C5C-BE19-40D6-8B1B-BE0F24F9A9FA}"/>
              </a:ext>
            </a:extLst>
          </p:cNvPr>
          <p:cNvSpPr>
            <a:spLocks noGrp="1"/>
          </p:cNvSpPr>
          <p:nvPr>
            <p:ph type="title"/>
          </p:nvPr>
        </p:nvSpPr>
        <p:spPr/>
        <p:txBody>
          <a:bodyPr/>
          <a:lstStyle/>
          <a:p>
            <a:r>
              <a:rPr lang="pt-BR" dirty="0"/>
              <a:t>Análise da intervenção educativa:</a:t>
            </a:r>
            <a:br>
              <a:rPr lang="pt-BR" dirty="0"/>
            </a:br>
            <a:r>
              <a:rPr lang="pt-BR" dirty="0"/>
              <a:t>Relatos dos professores</a:t>
            </a:r>
          </a:p>
        </p:txBody>
      </p:sp>
      <p:sp>
        <p:nvSpPr>
          <p:cNvPr id="3" name="Espaço Reservado para Conteúdo 2">
            <a:extLst>
              <a:ext uri="{FF2B5EF4-FFF2-40B4-BE49-F238E27FC236}">
                <a16:creationId xmlns:a16="http://schemas.microsoft.com/office/drawing/2014/main" id="{87CB940C-E1EE-49AA-8088-76B3D9A15FDB}"/>
              </a:ext>
            </a:extLst>
          </p:cNvPr>
          <p:cNvSpPr>
            <a:spLocks noGrp="1"/>
          </p:cNvSpPr>
          <p:nvPr>
            <p:ph idx="1"/>
          </p:nvPr>
        </p:nvSpPr>
        <p:spPr>
          <a:xfrm>
            <a:off x="677334" y="1930400"/>
            <a:ext cx="8596668" cy="4364902"/>
          </a:xfrm>
        </p:spPr>
        <p:txBody>
          <a:bodyPr>
            <a:noAutofit/>
          </a:bodyPr>
          <a:lstStyle/>
          <a:p>
            <a:r>
              <a:rPr lang="pt-BR" sz="1600" dirty="0"/>
              <a:t>Acolhimento aos diferentes tipos de aprendizagem</a:t>
            </a:r>
          </a:p>
          <a:p>
            <a:r>
              <a:rPr lang="pt-BR" sz="1600" dirty="0"/>
              <a:t>Percepção do coletivo e da necessidade da cooperação -&gt; parte do processo de aprendizagem</a:t>
            </a:r>
          </a:p>
          <a:p>
            <a:r>
              <a:rPr lang="pt-BR" sz="1600" dirty="0"/>
              <a:t>Muitas reflexões geradas pela experiência</a:t>
            </a:r>
          </a:p>
          <a:p>
            <a:r>
              <a:rPr lang="pt-BR" sz="1600" dirty="0"/>
              <a:t>- Na socialização dos resultados com o outro grupo, achei muito interessante as reflexões levantadas. “Por isso que os Ursos polares estão morrendo? Não aguentam as mudanças ambientais? Quais fatores estão influenciando na vida dele?” Lembraram também que tem o porém; nesse caso o ser humano que está induzindo as mudanças. Existe restrição alimentar, redução de habitat, no mundo real não é só “temperatura, luminosidade e umidade” que afetam a vida dos seres vivos. Também refletiram que esse é o problema no </a:t>
            </a:r>
            <a:r>
              <a:rPr lang="pt-BR" sz="1600" dirty="0" err="1"/>
              <a:t>monocultivo</a:t>
            </a:r>
            <a:r>
              <a:rPr lang="pt-BR" sz="1600" dirty="0"/>
              <a:t>. Se plantamos hectares de uma única variedade de milho, soja, estamos bem mais suscetíveis a pragas, desastres ambientais, etc. Não temos diversidade para resistir às mudanças. Com isso precisamos usar mais agrotóxicos. Isso nos ajudou a fazer um link do conteúdo de genética a aspectos presentes no cotidiano dos estudantes, facilitando sua compreensão. No momento da avaliação, uma das estudantes falou: “nossa! foi muito bom porque entendi como funciona algumas coisas que estou acostumada a ver mas não tinha me dado conta. No meio a minha volta!”. P2</a:t>
            </a:r>
          </a:p>
          <a:p>
            <a:endParaRPr lang="pt-BR" sz="1600" dirty="0"/>
          </a:p>
          <a:p>
            <a:endParaRPr lang="pt-BR" sz="1600" dirty="0"/>
          </a:p>
        </p:txBody>
      </p:sp>
      <p:pic>
        <p:nvPicPr>
          <p:cNvPr id="5" name="Imagem 4">
            <a:extLst>
              <a:ext uri="{FF2B5EF4-FFF2-40B4-BE49-F238E27FC236}">
                <a16:creationId xmlns:a16="http://schemas.microsoft.com/office/drawing/2014/main" id="{C41D8FD7-5801-4B9E-919F-2E5EC6C93E9B}"/>
              </a:ext>
            </a:extLst>
          </p:cNvPr>
          <p:cNvPicPr>
            <a:picLocks noChangeAspect="1"/>
          </p:cNvPicPr>
          <p:nvPr/>
        </p:nvPicPr>
        <p:blipFill>
          <a:blip r:embed="rId2"/>
          <a:stretch>
            <a:fillRect/>
          </a:stretch>
        </p:blipFill>
        <p:spPr>
          <a:xfrm>
            <a:off x="8117443" y="609600"/>
            <a:ext cx="1581025" cy="1378654"/>
          </a:xfrm>
          <a:prstGeom prst="rect">
            <a:avLst/>
          </a:prstGeom>
        </p:spPr>
      </p:pic>
    </p:spTree>
    <p:extLst>
      <p:ext uri="{BB962C8B-B14F-4D97-AF65-F5344CB8AC3E}">
        <p14:creationId xmlns:p14="http://schemas.microsoft.com/office/powerpoint/2010/main" val="3884549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74238C-5309-46B0-9E44-54FCC41D2A78}"/>
              </a:ext>
            </a:extLst>
          </p:cNvPr>
          <p:cNvSpPr>
            <a:spLocks noGrp="1"/>
          </p:cNvSpPr>
          <p:nvPr>
            <p:ph type="title"/>
          </p:nvPr>
        </p:nvSpPr>
        <p:spPr/>
        <p:txBody>
          <a:bodyPr/>
          <a:lstStyle/>
          <a:p>
            <a:r>
              <a:rPr lang="pt-BR" dirty="0"/>
              <a:t>Análise da intervenção educativa: Estudantes - Aprendizagem promovida</a:t>
            </a:r>
          </a:p>
        </p:txBody>
      </p:sp>
      <p:sp>
        <p:nvSpPr>
          <p:cNvPr id="3" name="Espaço Reservado para Conteúdo 2">
            <a:extLst>
              <a:ext uri="{FF2B5EF4-FFF2-40B4-BE49-F238E27FC236}">
                <a16:creationId xmlns:a16="http://schemas.microsoft.com/office/drawing/2014/main" id="{862D5950-E680-427E-8F5F-F4B71DB35A73}"/>
              </a:ext>
            </a:extLst>
          </p:cNvPr>
          <p:cNvSpPr>
            <a:spLocks noGrp="1"/>
          </p:cNvSpPr>
          <p:nvPr>
            <p:ph idx="1"/>
          </p:nvPr>
        </p:nvSpPr>
        <p:spPr/>
        <p:txBody>
          <a:bodyPr>
            <a:normAutofit/>
          </a:bodyPr>
          <a:lstStyle/>
          <a:p>
            <a:r>
              <a:rPr lang="pt-BR" dirty="0"/>
              <a:t>Aprendizagem dos conceitos de genética – maior esclarecimento</a:t>
            </a:r>
          </a:p>
          <a:p>
            <a:r>
              <a:rPr lang="pt-BR" dirty="0"/>
              <a:t>Aplicação dos conceitos em prática</a:t>
            </a:r>
          </a:p>
          <a:p>
            <a:r>
              <a:rPr lang="pt-BR" dirty="0"/>
              <a:t>“O jogo nos permitiu bastante a utilização de conteúdos estudados antes em sala de aula, pois precisávamos pensar nas melhores maneiras de fazer uma reprodução que mantivesse os genes vivos para não perdermos características e dessa forma tínhamos que fazer aquelas análises de quanto por cento de chance havia do indivíduo gerado ter característica x.” (E2, 16 anos)</a:t>
            </a:r>
          </a:p>
          <a:p>
            <a:r>
              <a:rPr lang="pt-BR" dirty="0"/>
              <a:t>“O que mais gostei foi a possibilidade de ver isso “na prática” mesmo sem sair da sala de aula, possibilitando assim uma ótima experiência para escolas que não possuem uma boa estrutura para a realização de outras mais complexas.” (E5, 17 anos)</a:t>
            </a:r>
          </a:p>
          <a:p>
            <a:endParaRPr lang="pt-BR" dirty="0"/>
          </a:p>
        </p:txBody>
      </p:sp>
    </p:spTree>
    <p:extLst>
      <p:ext uri="{BB962C8B-B14F-4D97-AF65-F5344CB8AC3E}">
        <p14:creationId xmlns:p14="http://schemas.microsoft.com/office/powerpoint/2010/main" val="3684899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5DABDF-AC6B-4D43-B573-2B871254C34B}"/>
              </a:ext>
            </a:extLst>
          </p:cNvPr>
          <p:cNvSpPr>
            <a:spLocks noGrp="1"/>
          </p:cNvSpPr>
          <p:nvPr>
            <p:ph type="title"/>
          </p:nvPr>
        </p:nvSpPr>
        <p:spPr/>
        <p:txBody>
          <a:bodyPr/>
          <a:lstStyle/>
          <a:p>
            <a:r>
              <a:rPr lang="pt-BR" dirty="0"/>
              <a:t>Análise da intervenção educativa: Estudantes - Aprendizagem promovida</a:t>
            </a:r>
          </a:p>
        </p:txBody>
      </p:sp>
      <p:sp>
        <p:nvSpPr>
          <p:cNvPr id="3" name="Espaço Reservado para Conteúdo 2">
            <a:extLst>
              <a:ext uri="{FF2B5EF4-FFF2-40B4-BE49-F238E27FC236}">
                <a16:creationId xmlns:a16="http://schemas.microsoft.com/office/drawing/2014/main" id="{3E51ABD7-5234-43BB-AD5A-AAC4DBA37D7E}"/>
              </a:ext>
            </a:extLst>
          </p:cNvPr>
          <p:cNvSpPr>
            <a:spLocks noGrp="1"/>
          </p:cNvSpPr>
          <p:nvPr>
            <p:ph idx="1"/>
          </p:nvPr>
        </p:nvSpPr>
        <p:spPr/>
        <p:txBody>
          <a:bodyPr>
            <a:normAutofit fontScale="92500" lnSpcReduction="10000"/>
          </a:bodyPr>
          <a:lstStyle/>
          <a:p>
            <a:r>
              <a:rPr lang="pt-BR" sz="1900" dirty="0"/>
              <a:t>Associação das relações entre conceitos e maior contextualização </a:t>
            </a:r>
          </a:p>
          <a:p>
            <a:r>
              <a:rPr lang="pt-BR" sz="1900" dirty="0"/>
              <a:t>Aplicação dos conteúdos em outras áreas da Biologia</a:t>
            </a:r>
          </a:p>
          <a:p>
            <a:r>
              <a:rPr lang="pt-BR" sz="1900" dirty="0"/>
              <a:t>“[...] pude observar como um gene pode ficar “escondido” por várias gerações, e isso não havia visto nas aulas (Ao menos não havia entendido completamente).” (E5, 17 anos)</a:t>
            </a:r>
          </a:p>
          <a:p>
            <a:r>
              <a:rPr lang="pt-BR" sz="1900" dirty="0"/>
              <a:t>“[...]dessa forma pode-se entender como que uma mesma espécie de planta ou animal pode ter diferentes características. Por exemplo uma hortênsia, que devido às diferentes condições do solo apresenta diferentes cores. Solo mais ácido, uma cor, menos ácido, outra.” (E2, 16 anos)</a:t>
            </a:r>
          </a:p>
          <a:p>
            <a:r>
              <a:rPr lang="pt-BR" sz="1900" dirty="0"/>
              <a:t>“[...] usar plantas como exemplos, foi uma maneira de diferenciarmos a aplicação do conteúdo, já que geralmente é só visto em humanos e animais. [...] além de vermos sobre a 1° lei de Mendel, pudemos mexer com plantas, o que foi interessante já que não vimos na 3° fase.” (E3, 17 anos)</a:t>
            </a:r>
          </a:p>
          <a:p>
            <a:endParaRPr lang="pt-BR" dirty="0"/>
          </a:p>
          <a:p>
            <a:endParaRPr lang="pt-BR" dirty="0"/>
          </a:p>
        </p:txBody>
      </p:sp>
      <p:pic>
        <p:nvPicPr>
          <p:cNvPr id="5" name="Imagem 4">
            <a:extLst>
              <a:ext uri="{FF2B5EF4-FFF2-40B4-BE49-F238E27FC236}">
                <a16:creationId xmlns:a16="http://schemas.microsoft.com/office/drawing/2014/main" id="{69C276FF-BC09-48A9-A2BC-9845B7648D6C}"/>
              </a:ext>
            </a:extLst>
          </p:cNvPr>
          <p:cNvPicPr>
            <a:picLocks noChangeAspect="1"/>
          </p:cNvPicPr>
          <p:nvPr/>
        </p:nvPicPr>
        <p:blipFill>
          <a:blip r:embed="rId2"/>
          <a:stretch>
            <a:fillRect/>
          </a:stretch>
        </p:blipFill>
        <p:spPr>
          <a:xfrm>
            <a:off x="9051074" y="744516"/>
            <a:ext cx="2734963" cy="2039257"/>
          </a:xfrm>
          <a:prstGeom prst="rect">
            <a:avLst/>
          </a:prstGeom>
        </p:spPr>
      </p:pic>
    </p:spTree>
    <p:extLst>
      <p:ext uri="{BB962C8B-B14F-4D97-AF65-F5344CB8AC3E}">
        <p14:creationId xmlns:p14="http://schemas.microsoft.com/office/powerpoint/2010/main" val="9002758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5CC2A7-17D2-4001-9DEF-FF6D2E7F8A38}"/>
              </a:ext>
            </a:extLst>
          </p:cNvPr>
          <p:cNvSpPr>
            <a:spLocks noGrp="1"/>
          </p:cNvSpPr>
          <p:nvPr>
            <p:ph type="title"/>
          </p:nvPr>
        </p:nvSpPr>
        <p:spPr/>
        <p:txBody>
          <a:bodyPr/>
          <a:lstStyle/>
          <a:p>
            <a:r>
              <a:rPr lang="pt-BR" dirty="0"/>
              <a:t>Análise da intervenção educativa:</a:t>
            </a:r>
            <a:br>
              <a:rPr lang="pt-BR" dirty="0"/>
            </a:br>
            <a:r>
              <a:rPr lang="pt-BR" dirty="0"/>
              <a:t>Estudantes – Dinâmica do jogo</a:t>
            </a:r>
          </a:p>
        </p:txBody>
      </p:sp>
      <p:sp>
        <p:nvSpPr>
          <p:cNvPr id="3" name="Espaço Reservado para Conteúdo 2">
            <a:extLst>
              <a:ext uri="{FF2B5EF4-FFF2-40B4-BE49-F238E27FC236}">
                <a16:creationId xmlns:a16="http://schemas.microsoft.com/office/drawing/2014/main" id="{D2CABBCD-F46B-4599-A847-10BD49E1D1D0}"/>
              </a:ext>
            </a:extLst>
          </p:cNvPr>
          <p:cNvSpPr>
            <a:spLocks noGrp="1"/>
          </p:cNvSpPr>
          <p:nvPr>
            <p:ph idx="1"/>
          </p:nvPr>
        </p:nvSpPr>
        <p:spPr/>
        <p:txBody>
          <a:bodyPr/>
          <a:lstStyle/>
          <a:p>
            <a:r>
              <a:rPr lang="pt-BR" dirty="0"/>
              <a:t>Complexidade – muitas variáveis envolvidas</a:t>
            </a:r>
          </a:p>
          <a:p>
            <a:r>
              <a:rPr lang="pt-BR" dirty="0"/>
              <a:t>Importância do material de apoio e da explicação inicial</a:t>
            </a:r>
          </a:p>
          <a:p>
            <a:r>
              <a:rPr lang="pt-BR" dirty="0"/>
              <a:t>“No começo eu fiquei um pouco confusa quanto a dinâmica e o jogo em si. Mas depois na hora de colocar em prática, foi fácil entender como funcionava, e logo já se tornou automático.” (E3, 17 anos)</a:t>
            </a:r>
          </a:p>
          <a:p>
            <a:r>
              <a:rPr lang="pt-BR" dirty="0"/>
              <a:t>“As regras do jogo são fáceis de entender se tem alguém junto que explique o funcionamento do jogo enquanto se joga, porque caso seja apenas lido as instruções, não sei se elas seriam muito bem compreendidas. O material de apoio é bem importante pois não é fácil lembrar se tal folha é boa pra tal temperatura e umidade. É como uma colinha.” (E2, 16 anos)</a:t>
            </a:r>
          </a:p>
          <a:p>
            <a:endParaRPr lang="pt-BR" dirty="0"/>
          </a:p>
          <a:p>
            <a:endParaRPr lang="pt-BR" dirty="0"/>
          </a:p>
          <a:p>
            <a:endParaRPr lang="pt-BR" dirty="0"/>
          </a:p>
        </p:txBody>
      </p:sp>
    </p:spTree>
    <p:extLst>
      <p:ext uri="{BB962C8B-B14F-4D97-AF65-F5344CB8AC3E}">
        <p14:creationId xmlns:p14="http://schemas.microsoft.com/office/powerpoint/2010/main" val="15379550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684B5B-8353-4EFF-AC12-0DC5D6A0CDCD}"/>
              </a:ext>
            </a:extLst>
          </p:cNvPr>
          <p:cNvSpPr>
            <a:spLocks noGrp="1"/>
          </p:cNvSpPr>
          <p:nvPr>
            <p:ph type="title"/>
          </p:nvPr>
        </p:nvSpPr>
        <p:spPr/>
        <p:txBody>
          <a:bodyPr/>
          <a:lstStyle/>
          <a:p>
            <a:r>
              <a:rPr lang="pt-BR" dirty="0"/>
              <a:t>Análise da intervenção educativa:</a:t>
            </a:r>
            <a:br>
              <a:rPr lang="pt-BR" dirty="0"/>
            </a:br>
            <a:r>
              <a:rPr lang="pt-BR" dirty="0"/>
              <a:t>Estudantes – Dinâmica do jogo</a:t>
            </a:r>
          </a:p>
        </p:txBody>
      </p:sp>
      <p:sp>
        <p:nvSpPr>
          <p:cNvPr id="3" name="Espaço Reservado para Conteúdo 2">
            <a:extLst>
              <a:ext uri="{FF2B5EF4-FFF2-40B4-BE49-F238E27FC236}">
                <a16:creationId xmlns:a16="http://schemas.microsoft.com/office/drawing/2014/main" id="{0721CF43-2CFF-4EA2-82C5-17CB3ADBB8E8}"/>
              </a:ext>
            </a:extLst>
          </p:cNvPr>
          <p:cNvSpPr>
            <a:spLocks noGrp="1"/>
          </p:cNvSpPr>
          <p:nvPr>
            <p:ph idx="1"/>
          </p:nvPr>
        </p:nvSpPr>
        <p:spPr>
          <a:xfrm>
            <a:off x="677334" y="2160589"/>
            <a:ext cx="8596668" cy="4392611"/>
          </a:xfrm>
        </p:spPr>
        <p:txBody>
          <a:bodyPr>
            <a:normAutofit fontScale="92500" lnSpcReduction="10000"/>
          </a:bodyPr>
          <a:lstStyle/>
          <a:p>
            <a:r>
              <a:rPr lang="pt-BR" dirty="0"/>
              <a:t>Percepção da necessidade de cooperação – maior envolvimento</a:t>
            </a:r>
          </a:p>
          <a:p>
            <a:r>
              <a:rPr lang="pt-BR" dirty="0"/>
              <a:t>Auxiliou no aprendizado, mas as decisões não foram de forma igualitária</a:t>
            </a:r>
          </a:p>
          <a:p>
            <a:r>
              <a:rPr lang="pt-BR" dirty="0"/>
              <a:t>Mudanças sugeridas: mais desafios, mudanças nos materiais físicos</a:t>
            </a:r>
          </a:p>
          <a:p>
            <a:r>
              <a:rPr lang="pt-BR" dirty="0"/>
              <a:t>“O que eu achei mais positivo, além de o jogo ser muito divertido, é que o jogo não é um contra o outro, e sim, todo mundo pensando junto para não deixar a espécie morrer.” (E2, 16 anos)</a:t>
            </a:r>
          </a:p>
          <a:p>
            <a:r>
              <a:rPr lang="pt-BR" dirty="0"/>
              <a:t>“Apesar que não de forma igualitária, todos colaboraram com alguma coisa, então sim.” (E5, 17 anos)</a:t>
            </a:r>
          </a:p>
          <a:p>
            <a:r>
              <a:rPr lang="pt-BR" dirty="0"/>
              <a:t>“Menos papéis [sugestão]. Mas ao mesmo tempo os papéis são importantes então eu não sei o que fazer porque tem papel de mais, mas todos eles são necessários (risos).” (E2, 16 anos)</a:t>
            </a:r>
          </a:p>
          <a:p>
            <a:r>
              <a:rPr lang="pt-BR" dirty="0"/>
              <a:t>“O que menos gostei foi o fato de as características das plantas e até elas próprias serem representadas por </a:t>
            </a:r>
            <a:r>
              <a:rPr lang="pt-BR" dirty="0" err="1"/>
              <a:t>legos</a:t>
            </a:r>
            <a:r>
              <a:rPr lang="pt-BR" dirty="0"/>
              <a:t>, mas isso é totalmente compreensível já que não é todo mundo que consegue arranjar uma estrutura de encaixe no formato de planta alienígena (Mas os desenhos são ótimos).” (E5, 17 anos)</a:t>
            </a:r>
          </a:p>
          <a:p>
            <a:endParaRPr lang="pt-BR" dirty="0"/>
          </a:p>
          <a:p>
            <a:endParaRPr lang="pt-BR" dirty="0"/>
          </a:p>
        </p:txBody>
      </p:sp>
      <p:pic>
        <p:nvPicPr>
          <p:cNvPr id="4" name="Imagem 3">
            <a:extLst>
              <a:ext uri="{FF2B5EF4-FFF2-40B4-BE49-F238E27FC236}">
                <a16:creationId xmlns:a16="http://schemas.microsoft.com/office/drawing/2014/main" id="{0829CB4B-38B3-42D2-9983-0F27AD665F74}"/>
              </a:ext>
            </a:extLst>
          </p:cNvPr>
          <p:cNvPicPr>
            <a:picLocks noChangeAspect="1"/>
          </p:cNvPicPr>
          <p:nvPr/>
        </p:nvPicPr>
        <p:blipFill>
          <a:blip r:embed="rId2"/>
          <a:stretch>
            <a:fillRect/>
          </a:stretch>
        </p:blipFill>
        <p:spPr>
          <a:xfrm>
            <a:off x="8075494" y="823944"/>
            <a:ext cx="1641854" cy="1617226"/>
          </a:xfrm>
          <a:prstGeom prst="rect">
            <a:avLst/>
          </a:prstGeom>
        </p:spPr>
      </p:pic>
    </p:spTree>
    <p:extLst>
      <p:ext uri="{BB962C8B-B14F-4D97-AF65-F5344CB8AC3E}">
        <p14:creationId xmlns:p14="http://schemas.microsoft.com/office/powerpoint/2010/main" val="30552612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76C8A9A-689C-46DF-AA45-9F46C53CDD9D}"/>
              </a:ext>
            </a:extLst>
          </p:cNvPr>
          <p:cNvSpPr>
            <a:spLocks noGrp="1"/>
          </p:cNvSpPr>
          <p:nvPr>
            <p:ph type="title"/>
          </p:nvPr>
        </p:nvSpPr>
        <p:spPr/>
        <p:txBody>
          <a:bodyPr/>
          <a:lstStyle/>
          <a:p>
            <a:r>
              <a:rPr lang="pt-BR" dirty="0"/>
              <a:t>Discussão</a:t>
            </a:r>
          </a:p>
        </p:txBody>
      </p:sp>
      <p:sp>
        <p:nvSpPr>
          <p:cNvPr id="3" name="Espaço Reservado para Conteúdo 2">
            <a:extLst>
              <a:ext uri="{FF2B5EF4-FFF2-40B4-BE49-F238E27FC236}">
                <a16:creationId xmlns:a16="http://schemas.microsoft.com/office/drawing/2014/main" id="{00E58FB6-94A3-4E6F-B961-6B62707EC44E}"/>
              </a:ext>
            </a:extLst>
          </p:cNvPr>
          <p:cNvSpPr>
            <a:spLocks noGrp="1"/>
          </p:cNvSpPr>
          <p:nvPr>
            <p:ph idx="1"/>
          </p:nvPr>
        </p:nvSpPr>
        <p:spPr/>
        <p:txBody>
          <a:bodyPr>
            <a:normAutofit/>
          </a:bodyPr>
          <a:lstStyle/>
          <a:p>
            <a:r>
              <a:rPr lang="pt-BR" dirty="0"/>
              <a:t>“Sensação de posse” -&gt; Responsabilidade coletiva</a:t>
            </a:r>
          </a:p>
          <a:p>
            <a:r>
              <a:rPr lang="pt-BR" dirty="0"/>
              <a:t>Diversidade genética na população =/= Seleção do “mais apto”</a:t>
            </a:r>
          </a:p>
          <a:p>
            <a:r>
              <a:rPr lang="pt-BR" dirty="0"/>
              <a:t>Simulação em pouco tempo de um processo de longo prazo</a:t>
            </a:r>
          </a:p>
          <a:p>
            <a:r>
              <a:rPr lang="pt-BR" dirty="0"/>
              <a:t>Estímulo lúdico, despertar da curiosidade</a:t>
            </a:r>
          </a:p>
          <a:p>
            <a:r>
              <a:rPr lang="pt-BR" dirty="0"/>
              <a:t>Contextualização e reflexão de variadas questões</a:t>
            </a:r>
          </a:p>
          <a:p>
            <a:r>
              <a:rPr lang="pt-BR" dirty="0" err="1"/>
              <a:t>Pleiotropia</a:t>
            </a:r>
            <a:r>
              <a:rPr lang="pt-BR" dirty="0"/>
              <a:t> e plasticidade fenotípica demonstram a complexidade da expressão gênica, rompendo com o determinismo biológico</a:t>
            </a:r>
          </a:p>
          <a:p>
            <a:r>
              <a:rPr lang="pt-BR" dirty="0"/>
              <a:t>Pode auxiliar no ensino de Evolução (adicionar mutações na dinâmica)</a:t>
            </a:r>
          </a:p>
        </p:txBody>
      </p:sp>
      <p:pic>
        <p:nvPicPr>
          <p:cNvPr id="5" name="Imagem 4">
            <a:extLst>
              <a:ext uri="{FF2B5EF4-FFF2-40B4-BE49-F238E27FC236}">
                <a16:creationId xmlns:a16="http://schemas.microsoft.com/office/drawing/2014/main" id="{67DF7CF2-14AF-4666-8B5C-B1680FD69F5A}"/>
              </a:ext>
            </a:extLst>
          </p:cNvPr>
          <p:cNvPicPr>
            <a:picLocks noChangeAspect="1"/>
          </p:cNvPicPr>
          <p:nvPr/>
        </p:nvPicPr>
        <p:blipFill>
          <a:blip r:embed="rId2"/>
          <a:stretch>
            <a:fillRect/>
          </a:stretch>
        </p:blipFill>
        <p:spPr>
          <a:xfrm>
            <a:off x="8382907" y="1930400"/>
            <a:ext cx="2967264" cy="2967264"/>
          </a:xfrm>
          <a:prstGeom prst="rect">
            <a:avLst/>
          </a:prstGeom>
        </p:spPr>
      </p:pic>
    </p:spTree>
    <p:extLst>
      <p:ext uri="{BB962C8B-B14F-4D97-AF65-F5344CB8AC3E}">
        <p14:creationId xmlns:p14="http://schemas.microsoft.com/office/powerpoint/2010/main" val="21854646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03F452-BD30-4BDC-B1EB-89C6CF8035D9}"/>
              </a:ext>
            </a:extLst>
          </p:cNvPr>
          <p:cNvSpPr>
            <a:spLocks noGrp="1"/>
          </p:cNvSpPr>
          <p:nvPr>
            <p:ph type="title"/>
          </p:nvPr>
        </p:nvSpPr>
        <p:spPr/>
        <p:txBody>
          <a:bodyPr/>
          <a:lstStyle/>
          <a:p>
            <a:r>
              <a:rPr lang="pt-BR" dirty="0"/>
              <a:t>Possibilidades de </a:t>
            </a:r>
            <a:r>
              <a:rPr lang="pt-BR" i="1" dirty="0" err="1"/>
              <a:t>redesign</a:t>
            </a:r>
            <a:endParaRPr lang="pt-BR" i="1" dirty="0"/>
          </a:p>
        </p:txBody>
      </p:sp>
      <p:sp>
        <p:nvSpPr>
          <p:cNvPr id="3" name="Espaço Reservado para Conteúdo 2">
            <a:extLst>
              <a:ext uri="{FF2B5EF4-FFF2-40B4-BE49-F238E27FC236}">
                <a16:creationId xmlns:a16="http://schemas.microsoft.com/office/drawing/2014/main" id="{E6D87DED-12E8-440E-8DA8-81B7DF61A715}"/>
              </a:ext>
            </a:extLst>
          </p:cNvPr>
          <p:cNvSpPr>
            <a:spLocks noGrp="1"/>
          </p:cNvSpPr>
          <p:nvPr>
            <p:ph idx="1"/>
          </p:nvPr>
        </p:nvSpPr>
        <p:spPr>
          <a:xfrm>
            <a:off x="677334" y="1731819"/>
            <a:ext cx="8596668" cy="4724400"/>
          </a:xfrm>
        </p:spPr>
        <p:txBody>
          <a:bodyPr>
            <a:normAutofit lnSpcReduction="10000"/>
          </a:bodyPr>
          <a:lstStyle/>
          <a:p>
            <a:r>
              <a:rPr lang="pt-BR" dirty="0"/>
              <a:t>Aspecto físico do jogo:</a:t>
            </a:r>
          </a:p>
          <a:p>
            <a:r>
              <a:rPr lang="pt-BR" dirty="0"/>
              <a:t>Revezamento cíclico; Criação de personagens diferentes </a:t>
            </a:r>
          </a:p>
          <a:p>
            <a:r>
              <a:rPr lang="pt-BR" dirty="0"/>
              <a:t>Materiais de apoio unificados em um manual de instruções</a:t>
            </a:r>
          </a:p>
          <a:p>
            <a:r>
              <a:rPr lang="pt-BR" dirty="0"/>
              <a:t>Mudança das peças que representam as plantas – aspectos econômicos </a:t>
            </a:r>
          </a:p>
          <a:p>
            <a:r>
              <a:rPr lang="pt-BR" dirty="0"/>
              <a:t>Criar diferentes metas, depois de uma primeira experiência</a:t>
            </a:r>
          </a:p>
          <a:p>
            <a:r>
              <a:rPr lang="pt-BR" dirty="0"/>
              <a:t>Intervenção pedagógica como um todo:</a:t>
            </a:r>
          </a:p>
          <a:p>
            <a:r>
              <a:rPr lang="pt-BR" dirty="0"/>
              <a:t>Conceito de estabilidade ecológica; resistência e resiliência; mais diversos -&gt; mais estáveis</a:t>
            </a:r>
          </a:p>
          <a:p>
            <a:r>
              <a:rPr lang="pt-BR" dirty="0"/>
              <a:t>Conceitos evolutivos, adicionando mutações; darwinismo, neutralismo, deriva genética</a:t>
            </a:r>
          </a:p>
          <a:p>
            <a:r>
              <a:rPr lang="pt-BR" dirty="0"/>
              <a:t>Reflexões da influência antrópica no ambiente (“</a:t>
            </a:r>
            <a:r>
              <a:rPr lang="pt-BR" dirty="0" err="1"/>
              <a:t>alientrópica</a:t>
            </a:r>
            <a:r>
              <a:rPr lang="pt-BR" dirty="0"/>
              <a:t>”) -&gt; Heróis e/ou Vilões</a:t>
            </a:r>
          </a:p>
          <a:p>
            <a:r>
              <a:rPr lang="pt-BR" dirty="0"/>
              <a:t>Astrobiologia -&gt; sugestão: livro didático online da USP</a:t>
            </a:r>
          </a:p>
          <a:p>
            <a:endParaRPr lang="pt-BR" dirty="0"/>
          </a:p>
          <a:p>
            <a:endParaRPr lang="pt-BR" dirty="0"/>
          </a:p>
        </p:txBody>
      </p:sp>
      <p:pic>
        <p:nvPicPr>
          <p:cNvPr id="4" name="Imagem 3">
            <a:extLst>
              <a:ext uri="{FF2B5EF4-FFF2-40B4-BE49-F238E27FC236}">
                <a16:creationId xmlns:a16="http://schemas.microsoft.com/office/drawing/2014/main" id="{172466A3-2AD5-43CB-BC00-4A8F3DAB0E7A}"/>
              </a:ext>
            </a:extLst>
          </p:cNvPr>
          <p:cNvPicPr>
            <a:picLocks noChangeAspect="1"/>
          </p:cNvPicPr>
          <p:nvPr/>
        </p:nvPicPr>
        <p:blipFill>
          <a:blip r:embed="rId2"/>
          <a:stretch>
            <a:fillRect/>
          </a:stretch>
        </p:blipFill>
        <p:spPr>
          <a:xfrm>
            <a:off x="7626949" y="609600"/>
            <a:ext cx="4565051" cy="4242612"/>
          </a:xfrm>
          <a:prstGeom prst="rect">
            <a:avLst/>
          </a:prstGeom>
        </p:spPr>
      </p:pic>
      <p:pic>
        <p:nvPicPr>
          <p:cNvPr id="6" name="Imagem 5">
            <a:extLst>
              <a:ext uri="{FF2B5EF4-FFF2-40B4-BE49-F238E27FC236}">
                <a16:creationId xmlns:a16="http://schemas.microsoft.com/office/drawing/2014/main" id="{98ED60AC-B415-4076-A8E7-C9625DEDFE04}"/>
              </a:ext>
            </a:extLst>
          </p:cNvPr>
          <p:cNvPicPr>
            <a:picLocks noChangeAspect="1"/>
          </p:cNvPicPr>
          <p:nvPr/>
        </p:nvPicPr>
        <p:blipFill>
          <a:blip r:embed="rId3"/>
          <a:stretch>
            <a:fillRect/>
          </a:stretch>
        </p:blipFill>
        <p:spPr>
          <a:xfrm>
            <a:off x="9274002" y="4976658"/>
            <a:ext cx="2917997" cy="1881341"/>
          </a:xfrm>
          <a:prstGeom prst="rect">
            <a:avLst/>
          </a:prstGeom>
        </p:spPr>
      </p:pic>
    </p:spTree>
    <p:extLst>
      <p:ext uri="{BB962C8B-B14F-4D97-AF65-F5344CB8AC3E}">
        <p14:creationId xmlns:p14="http://schemas.microsoft.com/office/powerpoint/2010/main" val="39204520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C00DF1-FAD4-42C7-8702-53EF83D9B1A2}"/>
              </a:ext>
            </a:extLst>
          </p:cNvPr>
          <p:cNvSpPr>
            <a:spLocks noGrp="1"/>
          </p:cNvSpPr>
          <p:nvPr>
            <p:ph type="title"/>
          </p:nvPr>
        </p:nvSpPr>
        <p:spPr/>
        <p:txBody>
          <a:bodyPr/>
          <a:lstStyle/>
          <a:p>
            <a:r>
              <a:rPr lang="pt-BR" dirty="0"/>
              <a:t>Conclusão</a:t>
            </a:r>
          </a:p>
        </p:txBody>
      </p:sp>
      <p:sp>
        <p:nvSpPr>
          <p:cNvPr id="3" name="Espaço Reservado para Conteúdo 2">
            <a:extLst>
              <a:ext uri="{FF2B5EF4-FFF2-40B4-BE49-F238E27FC236}">
                <a16:creationId xmlns:a16="http://schemas.microsoft.com/office/drawing/2014/main" id="{0DF3BB3E-8F25-4567-AF13-C058990DD385}"/>
              </a:ext>
            </a:extLst>
          </p:cNvPr>
          <p:cNvSpPr>
            <a:spLocks noGrp="1"/>
          </p:cNvSpPr>
          <p:nvPr>
            <p:ph idx="1"/>
          </p:nvPr>
        </p:nvSpPr>
        <p:spPr/>
        <p:txBody>
          <a:bodyPr/>
          <a:lstStyle/>
          <a:p>
            <a:r>
              <a:rPr lang="pt-BR" sz="2000" dirty="0"/>
              <a:t>Grande potencial para desenvolver habilidades visadas pela Educação Global, cumprindo também os PCNEM</a:t>
            </a:r>
          </a:p>
          <a:p>
            <a:r>
              <a:rPr lang="pt-BR" sz="2000" dirty="0"/>
              <a:t>Ajustes e customizações dependendo do contexto didático</a:t>
            </a:r>
          </a:p>
          <a:p>
            <a:r>
              <a:rPr lang="pt-BR" sz="2000" dirty="0"/>
              <a:t>Importância do momento de reflexão posterior ao jogo</a:t>
            </a:r>
          </a:p>
          <a:p>
            <a:r>
              <a:rPr lang="pt-BR" sz="2000" dirty="0"/>
              <a:t>Transdisciplinaridade envolvida, se bem planejada, pode relacionar a atividade a muitas outras aulas</a:t>
            </a:r>
          </a:p>
          <a:p>
            <a:endParaRPr lang="pt-BR" dirty="0"/>
          </a:p>
          <a:p>
            <a:endParaRPr lang="pt-BR" dirty="0"/>
          </a:p>
        </p:txBody>
      </p:sp>
      <p:pic>
        <p:nvPicPr>
          <p:cNvPr id="9" name="Imagem 8">
            <a:extLst>
              <a:ext uri="{FF2B5EF4-FFF2-40B4-BE49-F238E27FC236}">
                <a16:creationId xmlns:a16="http://schemas.microsoft.com/office/drawing/2014/main" id="{140C3EEF-BEE5-44AE-B597-622D277F8357}"/>
              </a:ext>
            </a:extLst>
          </p:cNvPr>
          <p:cNvPicPr>
            <a:picLocks noChangeAspect="1"/>
          </p:cNvPicPr>
          <p:nvPr/>
        </p:nvPicPr>
        <p:blipFill>
          <a:blip r:embed="rId2"/>
          <a:stretch>
            <a:fillRect/>
          </a:stretch>
        </p:blipFill>
        <p:spPr>
          <a:xfrm>
            <a:off x="8694057" y="3360057"/>
            <a:ext cx="3497943" cy="3497943"/>
          </a:xfrm>
          <a:prstGeom prst="rect">
            <a:avLst/>
          </a:prstGeom>
        </p:spPr>
      </p:pic>
      <p:pic>
        <p:nvPicPr>
          <p:cNvPr id="11" name="Imagem 10">
            <a:extLst>
              <a:ext uri="{FF2B5EF4-FFF2-40B4-BE49-F238E27FC236}">
                <a16:creationId xmlns:a16="http://schemas.microsoft.com/office/drawing/2014/main" id="{BAFD842B-BE92-464A-BC21-657937C8F220}"/>
              </a:ext>
            </a:extLst>
          </p:cNvPr>
          <p:cNvPicPr>
            <a:picLocks noChangeAspect="1"/>
          </p:cNvPicPr>
          <p:nvPr/>
        </p:nvPicPr>
        <p:blipFill>
          <a:blip r:embed="rId3"/>
          <a:stretch>
            <a:fillRect/>
          </a:stretch>
        </p:blipFill>
        <p:spPr>
          <a:xfrm>
            <a:off x="2228850" y="4628573"/>
            <a:ext cx="2288992" cy="2229427"/>
          </a:xfrm>
          <a:prstGeom prst="rect">
            <a:avLst/>
          </a:prstGeom>
        </p:spPr>
      </p:pic>
    </p:spTree>
    <p:extLst>
      <p:ext uri="{BB962C8B-B14F-4D97-AF65-F5344CB8AC3E}">
        <p14:creationId xmlns:p14="http://schemas.microsoft.com/office/powerpoint/2010/main" val="10669834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A04F4D-BE9D-4CD5-9FE5-C5F928B907F0}"/>
              </a:ext>
            </a:extLst>
          </p:cNvPr>
          <p:cNvSpPr>
            <a:spLocks noGrp="1"/>
          </p:cNvSpPr>
          <p:nvPr>
            <p:ph type="title"/>
          </p:nvPr>
        </p:nvSpPr>
        <p:spPr/>
        <p:txBody>
          <a:bodyPr/>
          <a:lstStyle/>
          <a:p>
            <a:r>
              <a:rPr lang="pt-BR" dirty="0"/>
              <a:t>Estrutura do trabalho - capítulos</a:t>
            </a:r>
          </a:p>
        </p:txBody>
      </p:sp>
      <p:sp>
        <p:nvSpPr>
          <p:cNvPr id="6" name="Espaço Reservado para Conteúdo 5">
            <a:extLst>
              <a:ext uri="{FF2B5EF4-FFF2-40B4-BE49-F238E27FC236}">
                <a16:creationId xmlns:a16="http://schemas.microsoft.com/office/drawing/2014/main" id="{EEAD3000-7B07-4F18-B04F-7D61FD323B1C}"/>
              </a:ext>
            </a:extLst>
          </p:cNvPr>
          <p:cNvSpPr>
            <a:spLocks noGrp="1"/>
          </p:cNvSpPr>
          <p:nvPr>
            <p:ph idx="1"/>
          </p:nvPr>
        </p:nvSpPr>
        <p:spPr/>
        <p:txBody>
          <a:bodyPr>
            <a:normAutofit lnSpcReduction="10000"/>
          </a:bodyPr>
          <a:lstStyle/>
          <a:p>
            <a:r>
              <a:rPr lang="pt-BR" sz="2000" dirty="0"/>
              <a:t>1 – Introdução</a:t>
            </a:r>
          </a:p>
          <a:p>
            <a:r>
              <a:rPr lang="pt-BR" sz="2000" dirty="0"/>
              <a:t>2 – Identificação do problema de ensino: determinismo biológico e fragmentação dos conhecimentos</a:t>
            </a:r>
          </a:p>
          <a:p>
            <a:r>
              <a:rPr lang="pt-BR" sz="2000" dirty="0"/>
              <a:t>3 – Teoria educacional norteadora: Educação Global e estratégias de desenvolvimento do pensamento sistêmico</a:t>
            </a:r>
          </a:p>
          <a:p>
            <a:r>
              <a:rPr lang="pt-BR" sz="2000" dirty="0"/>
              <a:t>4 – Metodologia de Pesquisa e desenvolvimento da intervenção educativa</a:t>
            </a:r>
          </a:p>
          <a:p>
            <a:r>
              <a:rPr lang="pt-BR" sz="2000" dirty="0"/>
              <a:t>5 – Análise da intervenção educativa</a:t>
            </a:r>
          </a:p>
          <a:p>
            <a:r>
              <a:rPr lang="pt-BR" sz="2000" dirty="0"/>
              <a:t>6 – Discussão, </a:t>
            </a:r>
            <a:r>
              <a:rPr lang="pt-BR" sz="2000" dirty="0" err="1"/>
              <a:t>Redesign</a:t>
            </a:r>
            <a:r>
              <a:rPr lang="pt-BR" sz="2000" dirty="0"/>
              <a:t> e sistematização das contribuições do trabalho para o contexto do ensino de Biologia</a:t>
            </a:r>
          </a:p>
          <a:p>
            <a:r>
              <a:rPr lang="pt-BR" sz="2000" dirty="0"/>
              <a:t>7 – Considerações finais</a:t>
            </a:r>
          </a:p>
          <a:p>
            <a:endParaRPr lang="pt-BR" dirty="0"/>
          </a:p>
        </p:txBody>
      </p:sp>
    </p:spTree>
    <p:extLst>
      <p:ext uri="{BB962C8B-B14F-4D97-AF65-F5344CB8AC3E}">
        <p14:creationId xmlns:p14="http://schemas.microsoft.com/office/powerpoint/2010/main" val="18953104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FFEE82D-C24D-4462-95CF-AEFA5D83928F}"/>
              </a:ext>
            </a:extLst>
          </p:cNvPr>
          <p:cNvSpPr>
            <a:spLocks noGrp="1"/>
          </p:cNvSpPr>
          <p:nvPr>
            <p:ph type="title"/>
          </p:nvPr>
        </p:nvSpPr>
        <p:spPr/>
        <p:txBody>
          <a:bodyPr/>
          <a:lstStyle/>
          <a:p>
            <a:r>
              <a:rPr lang="pt-BR" dirty="0"/>
              <a:t>OBRIGADO!</a:t>
            </a:r>
          </a:p>
        </p:txBody>
      </p:sp>
      <p:sp>
        <p:nvSpPr>
          <p:cNvPr id="3" name="Espaço Reservado para Texto 2">
            <a:extLst>
              <a:ext uri="{FF2B5EF4-FFF2-40B4-BE49-F238E27FC236}">
                <a16:creationId xmlns:a16="http://schemas.microsoft.com/office/drawing/2014/main" id="{EFA7ACE9-BFC7-4DEB-83C3-EF967144B2F4}"/>
              </a:ext>
            </a:extLst>
          </p:cNvPr>
          <p:cNvSpPr>
            <a:spLocks noGrp="1"/>
          </p:cNvSpPr>
          <p:nvPr>
            <p:ph type="body" idx="1"/>
          </p:nvPr>
        </p:nvSpPr>
        <p:spPr/>
        <p:txBody>
          <a:bodyPr/>
          <a:lstStyle/>
          <a:p>
            <a:endParaRPr lang="pt-BR" dirty="0"/>
          </a:p>
        </p:txBody>
      </p:sp>
    </p:spTree>
    <p:extLst>
      <p:ext uri="{BB962C8B-B14F-4D97-AF65-F5344CB8AC3E}">
        <p14:creationId xmlns:p14="http://schemas.microsoft.com/office/powerpoint/2010/main" val="2317843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CD99BE3-A5DA-422D-BF2C-CB42DBB0F001}"/>
              </a:ext>
            </a:extLst>
          </p:cNvPr>
          <p:cNvSpPr>
            <a:spLocks noGrp="1"/>
          </p:cNvSpPr>
          <p:nvPr>
            <p:ph type="title"/>
          </p:nvPr>
        </p:nvSpPr>
        <p:spPr>
          <a:xfrm>
            <a:off x="677334" y="568656"/>
            <a:ext cx="8596668" cy="1320800"/>
          </a:xfrm>
        </p:spPr>
        <p:txBody>
          <a:bodyPr>
            <a:noAutofit/>
          </a:bodyPr>
          <a:lstStyle/>
          <a:p>
            <a:r>
              <a:rPr lang="pt-BR" sz="2800" dirty="0"/>
              <a:t>Identificação do problema de ensino: determinismo biológico e fragmentação dos conhecimentos</a:t>
            </a:r>
          </a:p>
        </p:txBody>
      </p:sp>
      <p:sp>
        <p:nvSpPr>
          <p:cNvPr id="3" name="Espaço Reservado para Conteúdo 2">
            <a:extLst>
              <a:ext uri="{FF2B5EF4-FFF2-40B4-BE49-F238E27FC236}">
                <a16:creationId xmlns:a16="http://schemas.microsoft.com/office/drawing/2014/main" id="{62AE4AD5-D1C7-401C-8E1D-8F34817A13E0}"/>
              </a:ext>
            </a:extLst>
          </p:cNvPr>
          <p:cNvSpPr>
            <a:spLocks noGrp="1"/>
          </p:cNvSpPr>
          <p:nvPr>
            <p:ph idx="1"/>
          </p:nvPr>
        </p:nvSpPr>
        <p:spPr/>
        <p:txBody>
          <a:bodyPr>
            <a:normAutofit/>
          </a:bodyPr>
          <a:lstStyle/>
          <a:p>
            <a:r>
              <a:rPr lang="pt-BR" dirty="0"/>
              <a:t>Dificuldades em aplicabilidade e abstração dos conceitos </a:t>
            </a:r>
          </a:p>
          <a:p>
            <a:r>
              <a:rPr lang="pt-BR" dirty="0"/>
              <a:t>Ensino passivo e desprovido de contextualização</a:t>
            </a:r>
          </a:p>
          <a:p>
            <a:r>
              <a:rPr lang="pt-BR" dirty="0"/>
              <a:t>Intenso uso de vocabulário científico</a:t>
            </a:r>
          </a:p>
          <a:p>
            <a:r>
              <a:rPr lang="pt-BR" dirty="0"/>
              <a:t>Prática docente desvinculada da realidade</a:t>
            </a:r>
          </a:p>
          <a:p>
            <a:r>
              <a:rPr lang="pt-BR" dirty="0"/>
              <a:t>Mecanicismo e reducionismo</a:t>
            </a:r>
          </a:p>
          <a:p>
            <a:r>
              <a:rPr lang="pt-BR" dirty="0"/>
              <a:t>Universo como um grande mecanismo</a:t>
            </a:r>
            <a:endParaRPr lang="pt-BR" b="1" dirty="0"/>
          </a:p>
          <a:p>
            <a:r>
              <a:rPr lang="pt-BR" b="1" dirty="0"/>
              <a:t>Divisão em disciplinas especializadas</a:t>
            </a:r>
          </a:p>
          <a:p>
            <a:r>
              <a:rPr lang="pt-BR" b="1" dirty="0"/>
              <a:t>Genética – inatismo</a:t>
            </a:r>
          </a:p>
          <a:p>
            <a:endParaRPr lang="pt-BR" dirty="0"/>
          </a:p>
          <a:p>
            <a:endParaRPr lang="pt-BR" dirty="0"/>
          </a:p>
          <a:p>
            <a:endParaRPr lang="pt-BR" dirty="0"/>
          </a:p>
        </p:txBody>
      </p:sp>
      <p:pic>
        <p:nvPicPr>
          <p:cNvPr id="4" name="Imagem 3">
            <a:extLst>
              <a:ext uri="{FF2B5EF4-FFF2-40B4-BE49-F238E27FC236}">
                <a16:creationId xmlns:a16="http://schemas.microsoft.com/office/drawing/2014/main" id="{FD7DC8AC-006F-44C3-8302-F97359818AA9}"/>
              </a:ext>
            </a:extLst>
          </p:cNvPr>
          <p:cNvPicPr>
            <a:picLocks noChangeAspect="1"/>
          </p:cNvPicPr>
          <p:nvPr/>
        </p:nvPicPr>
        <p:blipFill>
          <a:blip r:embed="rId2"/>
          <a:stretch>
            <a:fillRect/>
          </a:stretch>
        </p:blipFill>
        <p:spPr>
          <a:xfrm>
            <a:off x="9393382" y="-9572"/>
            <a:ext cx="2798618" cy="6853747"/>
          </a:xfrm>
          <a:prstGeom prst="rect">
            <a:avLst/>
          </a:prstGeom>
        </p:spPr>
      </p:pic>
      <p:pic>
        <p:nvPicPr>
          <p:cNvPr id="8" name="Imagem 7">
            <a:extLst>
              <a:ext uri="{FF2B5EF4-FFF2-40B4-BE49-F238E27FC236}">
                <a16:creationId xmlns:a16="http://schemas.microsoft.com/office/drawing/2014/main" id="{790990C6-F4BF-4001-AF3F-A3963229914A}"/>
              </a:ext>
            </a:extLst>
          </p:cNvPr>
          <p:cNvPicPr>
            <a:picLocks noChangeAspect="1"/>
          </p:cNvPicPr>
          <p:nvPr/>
        </p:nvPicPr>
        <p:blipFill>
          <a:blip r:embed="rId3"/>
          <a:stretch>
            <a:fillRect/>
          </a:stretch>
        </p:blipFill>
        <p:spPr>
          <a:xfrm>
            <a:off x="6435163" y="2771239"/>
            <a:ext cx="2958219" cy="1898944"/>
          </a:xfrm>
          <a:prstGeom prst="rect">
            <a:avLst/>
          </a:prstGeom>
        </p:spPr>
      </p:pic>
      <p:pic>
        <p:nvPicPr>
          <p:cNvPr id="9" name="Imagem 8">
            <a:extLst>
              <a:ext uri="{FF2B5EF4-FFF2-40B4-BE49-F238E27FC236}">
                <a16:creationId xmlns:a16="http://schemas.microsoft.com/office/drawing/2014/main" id="{F64D408E-B5E7-4FA9-AF76-C66F9797915E}"/>
              </a:ext>
            </a:extLst>
          </p:cNvPr>
          <p:cNvPicPr>
            <a:picLocks noChangeAspect="1"/>
          </p:cNvPicPr>
          <p:nvPr/>
        </p:nvPicPr>
        <p:blipFill>
          <a:blip r:embed="rId4"/>
          <a:stretch>
            <a:fillRect/>
          </a:stretch>
        </p:blipFill>
        <p:spPr>
          <a:xfrm>
            <a:off x="6435163" y="4670183"/>
            <a:ext cx="2958219" cy="2173992"/>
          </a:xfrm>
          <a:prstGeom prst="rect">
            <a:avLst/>
          </a:prstGeom>
        </p:spPr>
      </p:pic>
    </p:spTree>
    <p:extLst>
      <p:ext uri="{BB962C8B-B14F-4D97-AF65-F5344CB8AC3E}">
        <p14:creationId xmlns:p14="http://schemas.microsoft.com/office/powerpoint/2010/main" val="2958458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349A46-3810-407F-88C5-FEBE11D430D1}"/>
              </a:ext>
            </a:extLst>
          </p:cNvPr>
          <p:cNvSpPr>
            <a:spLocks noGrp="1"/>
          </p:cNvSpPr>
          <p:nvPr>
            <p:ph type="title"/>
          </p:nvPr>
        </p:nvSpPr>
        <p:spPr>
          <a:xfrm>
            <a:off x="677334" y="514066"/>
            <a:ext cx="8596668" cy="1320800"/>
          </a:xfrm>
        </p:spPr>
        <p:txBody>
          <a:bodyPr>
            <a:noAutofit/>
          </a:bodyPr>
          <a:lstStyle/>
          <a:p>
            <a:r>
              <a:rPr lang="pt-BR" sz="2800" dirty="0"/>
              <a:t>Identificação do problema de ensino: determinismo biológico e fragmentação dos conhecimentos</a:t>
            </a:r>
          </a:p>
        </p:txBody>
      </p:sp>
      <p:sp>
        <p:nvSpPr>
          <p:cNvPr id="3" name="Espaço Reservado para Conteúdo 2">
            <a:extLst>
              <a:ext uri="{FF2B5EF4-FFF2-40B4-BE49-F238E27FC236}">
                <a16:creationId xmlns:a16="http://schemas.microsoft.com/office/drawing/2014/main" id="{5C1ECA02-1F33-405E-A44D-0F98DC598F35}"/>
              </a:ext>
            </a:extLst>
          </p:cNvPr>
          <p:cNvSpPr>
            <a:spLocks noGrp="1"/>
          </p:cNvSpPr>
          <p:nvPr>
            <p:ph idx="1"/>
          </p:nvPr>
        </p:nvSpPr>
        <p:spPr>
          <a:xfrm>
            <a:off x="677334" y="2160590"/>
            <a:ext cx="8596668" cy="3492066"/>
          </a:xfrm>
        </p:spPr>
        <p:txBody>
          <a:bodyPr>
            <a:normAutofit lnSpcReduction="10000"/>
          </a:bodyPr>
          <a:lstStyle/>
          <a:p>
            <a:r>
              <a:rPr lang="pt-BR" sz="2000" dirty="0"/>
              <a:t>Visão sistêmica, integração dos conhecimentos</a:t>
            </a:r>
          </a:p>
          <a:p>
            <a:r>
              <a:rPr lang="pt-BR" sz="2000" dirty="0" err="1"/>
              <a:t>Bertalanffy</a:t>
            </a:r>
            <a:r>
              <a:rPr lang="pt-BR" sz="2000" dirty="0"/>
              <a:t> (1940-50) Teoria Geral dos Sistemas; Prigogine (1977): Estruturas dissipativas; </a:t>
            </a:r>
            <a:r>
              <a:rPr lang="pt-BR" sz="2000" dirty="0" err="1"/>
              <a:t>Morin</a:t>
            </a:r>
            <a:r>
              <a:rPr lang="pt-BR" sz="2000" dirty="0"/>
              <a:t> (2003) Princípios para o pensamento complexo.</a:t>
            </a:r>
          </a:p>
          <a:p>
            <a:r>
              <a:rPr lang="pt-BR" sz="2000" dirty="0"/>
              <a:t>Cibernética: Feedbacks positivos e negativos</a:t>
            </a:r>
          </a:p>
          <a:p>
            <a:r>
              <a:rPr lang="pt-BR" sz="2000" dirty="0"/>
              <a:t>Moraes, M. C. (1996): modelo de ciência &lt;-&gt; relação com a natureza &lt;-&gt; apreensão e compreensão do mundo &lt;-&gt; construção e ensino do conhecimento</a:t>
            </a:r>
          </a:p>
          <a:p>
            <a:r>
              <a:rPr lang="pt-BR" sz="2000" dirty="0"/>
              <a:t>PCNEM (1999): visão sistêmica, compreensão global, abordagens interdisciplinares</a:t>
            </a:r>
          </a:p>
          <a:p>
            <a:endParaRPr lang="pt-BR" dirty="0"/>
          </a:p>
        </p:txBody>
      </p:sp>
      <p:pic>
        <p:nvPicPr>
          <p:cNvPr id="10" name="Imagem 9">
            <a:extLst>
              <a:ext uri="{FF2B5EF4-FFF2-40B4-BE49-F238E27FC236}">
                <a16:creationId xmlns:a16="http://schemas.microsoft.com/office/drawing/2014/main" id="{7B7EF34A-2939-4760-9943-3B9FF59A94F9}"/>
              </a:ext>
            </a:extLst>
          </p:cNvPr>
          <p:cNvPicPr>
            <a:picLocks noChangeAspect="1"/>
          </p:cNvPicPr>
          <p:nvPr/>
        </p:nvPicPr>
        <p:blipFill>
          <a:blip r:embed="rId2"/>
          <a:stretch>
            <a:fillRect/>
          </a:stretch>
        </p:blipFill>
        <p:spPr>
          <a:xfrm>
            <a:off x="9274002" y="1596983"/>
            <a:ext cx="2927581" cy="2133187"/>
          </a:xfrm>
          <a:prstGeom prst="rect">
            <a:avLst/>
          </a:prstGeom>
        </p:spPr>
      </p:pic>
      <p:pic>
        <p:nvPicPr>
          <p:cNvPr id="14" name="Imagem 13">
            <a:extLst>
              <a:ext uri="{FF2B5EF4-FFF2-40B4-BE49-F238E27FC236}">
                <a16:creationId xmlns:a16="http://schemas.microsoft.com/office/drawing/2014/main" id="{9D68EFBA-2B5D-43E7-AD87-56F7ACF97392}"/>
              </a:ext>
            </a:extLst>
          </p:cNvPr>
          <p:cNvPicPr>
            <a:picLocks noChangeAspect="1"/>
          </p:cNvPicPr>
          <p:nvPr/>
        </p:nvPicPr>
        <p:blipFill>
          <a:blip r:embed="rId3"/>
          <a:stretch>
            <a:fillRect/>
          </a:stretch>
        </p:blipFill>
        <p:spPr>
          <a:xfrm>
            <a:off x="9413590" y="3906623"/>
            <a:ext cx="2648404" cy="2672480"/>
          </a:xfrm>
          <a:prstGeom prst="rect">
            <a:avLst/>
          </a:prstGeom>
        </p:spPr>
      </p:pic>
    </p:spTree>
    <p:extLst>
      <p:ext uri="{BB962C8B-B14F-4D97-AF65-F5344CB8AC3E}">
        <p14:creationId xmlns:p14="http://schemas.microsoft.com/office/powerpoint/2010/main" val="1289339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4" name="Imagem 3">
            <a:extLst>
              <a:ext uri="{FF2B5EF4-FFF2-40B4-BE49-F238E27FC236}">
                <a16:creationId xmlns:a16="http://schemas.microsoft.com/office/drawing/2014/main" id="{57AB387F-A73B-43FC-9002-7318EC065C4F}"/>
              </a:ext>
            </a:extLst>
          </p:cNvPr>
          <p:cNvPicPr>
            <a:picLocks noChangeAspect="1"/>
          </p:cNvPicPr>
          <p:nvPr/>
        </p:nvPicPr>
        <p:blipFill>
          <a:blip r:embed="rId2"/>
          <a:stretch>
            <a:fillRect/>
          </a:stretch>
        </p:blipFill>
        <p:spPr>
          <a:xfrm>
            <a:off x="7398967" y="303974"/>
            <a:ext cx="4184073" cy="2541824"/>
          </a:xfrm>
          <a:prstGeom prst="rect">
            <a:avLst/>
          </a:prstGeom>
        </p:spPr>
      </p:pic>
      <p:pic>
        <p:nvPicPr>
          <p:cNvPr id="5" name="Imagem 4">
            <a:extLst>
              <a:ext uri="{FF2B5EF4-FFF2-40B4-BE49-F238E27FC236}">
                <a16:creationId xmlns:a16="http://schemas.microsoft.com/office/drawing/2014/main" id="{F9893AFC-C0D4-4762-AAC5-6CF8A7119C90}"/>
              </a:ext>
            </a:extLst>
          </p:cNvPr>
          <p:cNvPicPr>
            <a:picLocks noChangeAspect="1"/>
          </p:cNvPicPr>
          <p:nvPr/>
        </p:nvPicPr>
        <p:blipFill>
          <a:blip r:embed="rId3"/>
          <a:stretch>
            <a:fillRect/>
          </a:stretch>
        </p:blipFill>
        <p:spPr>
          <a:xfrm>
            <a:off x="364662" y="595744"/>
            <a:ext cx="5481956" cy="5464771"/>
          </a:xfrm>
          <a:prstGeom prst="rect">
            <a:avLst/>
          </a:prstGeom>
        </p:spPr>
      </p:pic>
      <p:pic>
        <p:nvPicPr>
          <p:cNvPr id="20" name="Imagem 19">
            <a:extLst>
              <a:ext uri="{FF2B5EF4-FFF2-40B4-BE49-F238E27FC236}">
                <a16:creationId xmlns:a16="http://schemas.microsoft.com/office/drawing/2014/main" id="{0EBC7748-F630-4A04-B113-0A25C7D42FC4}"/>
              </a:ext>
            </a:extLst>
          </p:cNvPr>
          <p:cNvPicPr>
            <a:picLocks noChangeAspect="1"/>
          </p:cNvPicPr>
          <p:nvPr/>
        </p:nvPicPr>
        <p:blipFill>
          <a:blip r:embed="rId4"/>
          <a:stretch>
            <a:fillRect/>
          </a:stretch>
        </p:blipFill>
        <p:spPr>
          <a:xfrm>
            <a:off x="5846618" y="2424545"/>
            <a:ext cx="6222461" cy="4282993"/>
          </a:xfrm>
          <a:prstGeom prst="rect">
            <a:avLst/>
          </a:prstGeom>
        </p:spPr>
      </p:pic>
      <p:sp>
        <p:nvSpPr>
          <p:cNvPr id="2" name="Retângulo 1">
            <a:extLst>
              <a:ext uri="{FF2B5EF4-FFF2-40B4-BE49-F238E27FC236}">
                <a16:creationId xmlns:a16="http://schemas.microsoft.com/office/drawing/2014/main" id="{CA2417A8-9128-41A2-8480-20E495C2ECD0}"/>
              </a:ext>
            </a:extLst>
          </p:cNvPr>
          <p:cNvSpPr/>
          <p:nvPr/>
        </p:nvSpPr>
        <p:spPr>
          <a:xfrm>
            <a:off x="3269993" y="138545"/>
            <a:ext cx="6096000" cy="646331"/>
          </a:xfrm>
          <a:prstGeom prst="rect">
            <a:avLst/>
          </a:prstGeom>
        </p:spPr>
        <p:txBody>
          <a:bodyPr>
            <a:spAutoFit/>
          </a:bodyPr>
          <a:lstStyle/>
          <a:p>
            <a:pPr algn="ctr"/>
            <a:r>
              <a:rPr lang="pt-BR" dirty="0">
                <a:solidFill>
                  <a:schemeClr val="bg2"/>
                </a:solidFill>
              </a:rPr>
              <a:t>Sistemas organizacionais abertos, Auto-organização e Emergência</a:t>
            </a:r>
          </a:p>
        </p:txBody>
      </p:sp>
    </p:spTree>
    <p:extLst>
      <p:ext uri="{BB962C8B-B14F-4D97-AF65-F5344CB8AC3E}">
        <p14:creationId xmlns:p14="http://schemas.microsoft.com/office/powerpoint/2010/main" val="12935845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2F757F-8AC9-4C85-9A4B-D834E746F4A7}"/>
              </a:ext>
            </a:extLst>
          </p:cNvPr>
          <p:cNvSpPr>
            <a:spLocks noGrp="1"/>
          </p:cNvSpPr>
          <p:nvPr>
            <p:ph type="title"/>
          </p:nvPr>
        </p:nvSpPr>
        <p:spPr/>
        <p:txBody>
          <a:bodyPr/>
          <a:lstStyle/>
          <a:p>
            <a:r>
              <a:rPr lang="pt-BR" dirty="0"/>
              <a:t>EDUCAÇÃO GLOBAL</a:t>
            </a:r>
          </a:p>
        </p:txBody>
      </p:sp>
      <p:sp>
        <p:nvSpPr>
          <p:cNvPr id="3" name="Espaço Reservado para Conteúdo 2">
            <a:extLst>
              <a:ext uri="{FF2B5EF4-FFF2-40B4-BE49-F238E27FC236}">
                <a16:creationId xmlns:a16="http://schemas.microsoft.com/office/drawing/2014/main" id="{3A67ACAF-214B-48A6-A947-8D15D1293AB5}"/>
              </a:ext>
            </a:extLst>
          </p:cNvPr>
          <p:cNvSpPr>
            <a:spLocks noGrp="1"/>
          </p:cNvSpPr>
          <p:nvPr>
            <p:ph idx="1"/>
          </p:nvPr>
        </p:nvSpPr>
        <p:spPr/>
        <p:txBody>
          <a:bodyPr>
            <a:noAutofit/>
          </a:bodyPr>
          <a:lstStyle/>
          <a:p>
            <a:r>
              <a:rPr lang="pt-BR" sz="2000" dirty="0"/>
              <a:t>Abordagem transformadora (PIKE; SELBY, 1988)</a:t>
            </a:r>
          </a:p>
          <a:p>
            <a:r>
              <a:rPr lang="pt-BR" sz="2000" dirty="0"/>
              <a:t>Dimensão temática:</a:t>
            </a:r>
          </a:p>
          <a:p>
            <a:r>
              <a:rPr lang="pt-BR" sz="2000" dirty="0"/>
              <a:t>Diversas perspectivas, aspectos culturais, sociais e ideológicos</a:t>
            </a:r>
          </a:p>
          <a:p>
            <a:r>
              <a:rPr lang="pt-BR" sz="2000" dirty="0"/>
              <a:t>Dimensão espacial:</a:t>
            </a:r>
          </a:p>
          <a:p>
            <a:r>
              <a:rPr lang="pt-BR" sz="2000" dirty="0"/>
              <a:t>“Local” e “Global” são esferas entrelaçadas de atividade</a:t>
            </a:r>
          </a:p>
          <a:p>
            <a:r>
              <a:rPr lang="pt-BR" sz="2000" dirty="0"/>
              <a:t>Dimensão temporal:</a:t>
            </a:r>
          </a:p>
          <a:p>
            <a:r>
              <a:rPr lang="pt-BR" sz="2000" dirty="0"/>
              <a:t>Passado, presente e futuro interagem</a:t>
            </a:r>
          </a:p>
          <a:p>
            <a:r>
              <a:rPr lang="pt-BR" sz="2000" dirty="0"/>
              <a:t>Futuro provável, futuro preferível, futuro possível</a:t>
            </a:r>
          </a:p>
          <a:p>
            <a:r>
              <a:rPr lang="pt-BR" sz="2000" dirty="0"/>
              <a:t>Dimensão interior:</a:t>
            </a:r>
          </a:p>
          <a:p>
            <a:r>
              <a:rPr lang="pt-BR" sz="2000" dirty="0"/>
              <a:t>Auto–consciência está inter-relacionada </a:t>
            </a:r>
            <a:r>
              <a:rPr lang="pt-BR" sz="2000" dirty="0">
                <a:solidFill>
                  <a:schemeClr val="tx1"/>
                </a:solidFill>
              </a:rPr>
              <a:t>à</a:t>
            </a:r>
            <a:r>
              <a:rPr lang="pt-BR" sz="2000" dirty="0"/>
              <a:t> consciência externa</a:t>
            </a:r>
          </a:p>
        </p:txBody>
      </p:sp>
      <p:pic>
        <p:nvPicPr>
          <p:cNvPr id="4" name="Imagem 3">
            <a:extLst>
              <a:ext uri="{FF2B5EF4-FFF2-40B4-BE49-F238E27FC236}">
                <a16:creationId xmlns:a16="http://schemas.microsoft.com/office/drawing/2014/main" id="{E3F3C57F-BE44-45BF-B829-313083831272}"/>
              </a:ext>
            </a:extLst>
          </p:cNvPr>
          <p:cNvPicPr>
            <a:picLocks noChangeAspect="1"/>
          </p:cNvPicPr>
          <p:nvPr/>
        </p:nvPicPr>
        <p:blipFill>
          <a:blip r:embed="rId2"/>
          <a:stretch>
            <a:fillRect/>
          </a:stretch>
        </p:blipFill>
        <p:spPr>
          <a:xfrm>
            <a:off x="9521371" y="2390496"/>
            <a:ext cx="1686895" cy="1088958"/>
          </a:xfrm>
          <a:prstGeom prst="rect">
            <a:avLst/>
          </a:prstGeom>
        </p:spPr>
      </p:pic>
      <p:pic>
        <p:nvPicPr>
          <p:cNvPr id="13" name="Imagem 12">
            <a:extLst>
              <a:ext uri="{FF2B5EF4-FFF2-40B4-BE49-F238E27FC236}">
                <a16:creationId xmlns:a16="http://schemas.microsoft.com/office/drawing/2014/main" id="{A5B6CE1B-B781-474D-8D02-C4252F1ADDBC}"/>
              </a:ext>
            </a:extLst>
          </p:cNvPr>
          <p:cNvPicPr>
            <a:picLocks noChangeAspect="1"/>
          </p:cNvPicPr>
          <p:nvPr/>
        </p:nvPicPr>
        <p:blipFill>
          <a:blip r:embed="rId3"/>
          <a:stretch>
            <a:fillRect/>
          </a:stretch>
        </p:blipFill>
        <p:spPr>
          <a:xfrm>
            <a:off x="8210550" y="3709361"/>
            <a:ext cx="3981450" cy="2344219"/>
          </a:xfrm>
          <a:prstGeom prst="rect">
            <a:avLst/>
          </a:prstGeom>
        </p:spPr>
      </p:pic>
      <p:pic>
        <p:nvPicPr>
          <p:cNvPr id="14" name="Imagem 13">
            <a:extLst>
              <a:ext uri="{FF2B5EF4-FFF2-40B4-BE49-F238E27FC236}">
                <a16:creationId xmlns:a16="http://schemas.microsoft.com/office/drawing/2014/main" id="{56DE5B54-9D05-43E0-B1B9-CF1705867B33}"/>
              </a:ext>
            </a:extLst>
          </p:cNvPr>
          <p:cNvPicPr>
            <a:picLocks noChangeAspect="1"/>
          </p:cNvPicPr>
          <p:nvPr/>
        </p:nvPicPr>
        <p:blipFill>
          <a:blip r:embed="rId4"/>
          <a:stretch>
            <a:fillRect/>
          </a:stretch>
        </p:blipFill>
        <p:spPr>
          <a:xfrm>
            <a:off x="9149311" y="402217"/>
            <a:ext cx="2499503" cy="1758372"/>
          </a:xfrm>
          <a:prstGeom prst="rect">
            <a:avLst/>
          </a:prstGeom>
        </p:spPr>
      </p:pic>
      <p:pic>
        <p:nvPicPr>
          <p:cNvPr id="16" name="Imagem 15">
            <a:extLst>
              <a:ext uri="{FF2B5EF4-FFF2-40B4-BE49-F238E27FC236}">
                <a16:creationId xmlns:a16="http://schemas.microsoft.com/office/drawing/2014/main" id="{0AB09EED-D4A9-4391-985E-C85202E13016}"/>
              </a:ext>
            </a:extLst>
          </p:cNvPr>
          <p:cNvPicPr>
            <a:picLocks noChangeAspect="1"/>
          </p:cNvPicPr>
          <p:nvPr/>
        </p:nvPicPr>
        <p:blipFill>
          <a:blip r:embed="rId5"/>
          <a:stretch>
            <a:fillRect/>
          </a:stretch>
        </p:blipFill>
        <p:spPr>
          <a:xfrm>
            <a:off x="6742243" y="609600"/>
            <a:ext cx="2051957" cy="2089265"/>
          </a:xfrm>
          <a:prstGeom prst="rect">
            <a:avLst/>
          </a:prstGeom>
        </p:spPr>
      </p:pic>
    </p:spTree>
    <p:extLst>
      <p:ext uri="{BB962C8B-B14F-4D97-AF65-F5344CB8AC3E}">
        <p14:creationId xmlns:p14="http://schemas.microsoft.com/office/powerpoint/2010/main" val="2283886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CB58FD9-09A4-4901-A244-85C85E3A1E59}"/>
              </a:ext>
            </a:extLst>
          </p:cNvPr>
          <p:cNvSpPr>
            <a:spLocks noGrp="1"/>
          </p:cNvSpPr>
          <p:nvPr>
            <p:ph type="title"/>
          </p:nvPr>
        </p:nvSpPr>
        <p:spPr/>
        <p:txBody>
          <a:bodyPr/>
          <a:lstStyle/>
          <a:p>
            <a:r>
              <a:rPr lang="pt-BR" dirty="0"/>
              <a:t>EDUCAÇÃO GLOBAL</a:t>
            </a:r>
          </a:p>
        </p:txBody>
      </p:sp>
      <p:sp>
        <p:nvSpPr>
          <p:cNvPr id="3" name="Espaço Reservado para Conteúdo 2">
            <a:extLst>
              <a:ext uri="{FF2B5EF4-FFF2-40B4-BE49-F238E27FC236}">
                <a16:creationId xmlns:a16="http://schemas.microsoft.com/office/drawing/2014/main" id="{9F4AFA2E-A583-475F-B78D-6A77D5606941}"/>
              </a:ext>
            </a:extLst>
          </p:cNvPr>
          <p:cNvSpPr>
            <a:spLocks noGrp="1"/>
          </p:cNvSpPr>
          <p:nvPr>
            <p:ph idx="1"/>
          </p:nvPr>
        </p:nvSpPr>
        <p:spPr/>
        <p:txBody>
          <a:bodyPr>
            <a:noAutofit/>
          </a:bodyPr>
          <a:lstStyle/>
          <a:p>
            <a:r>
              <a:rPr lang="pt-BR" sz="2000" dirty="0"/>
              <a:t>As dimensões são relacionadas:</a:t>
            </a:r>
          </a:p>
          <a:p>
            <a:endParaRPr lang="pt-BR" sz="2000" dirty="0"/>
          </a:p>
          <a:p>
            <a:endParaRPr lang="pt-BR" sz="2000" dirty="0"/>
          </a:p>
          <a:p>
            <a:r>
              <a:rPr lang="pt-BR" sz="2000" dirty="0"/>
              <a:t>             Espacial                            Temporal</a:t>
            </a:r>
          </a:p>
          <a:p>
            <a:endParaRPr lang="pt-BR" sz="2000" dirty="0"/>
          </a:p>
          <a:p>
            <a:pPr marL="0" indent="0">
              <a:buNone/>
            </a:pPr>
            <a:r>
              <a:rPr lang="pt-BR" sz="2000" dirty="0"/>
              <a:t>       </a:t>
            </a:r>
          </a:p>
          <a:p>
            <a:pPr marL="0" indent="0">
              <a:buNone/>
            </a:pPr>
            <a:r>
              <a:rPr lang="pt-BR" sz="2000" dirty="0"/>
              <a:t>   </a:t>
            </a:r>
          </a:p>
          <a:p>
            <a:r>
              <a:rPr lang="pt-BR" sz="2000" dirty="0"/>
              <a:t>            Temática                            Interior                                                           </a:t>
            </a:r>
          </a:p>
        </p:txBody>
      </p:sp>
      <p:grpSp>
        <p:nvGrpSpPr>
          <p:cNvPr id="4" name="Agrupar 3">
            <a:extLst>
              <a:ext uri="{FF2B5EF4-FFF2-40B4-BE49-F238E27FC236}">
                <a16:creationId xmlns:a16="http://schemas.microsoft.com/office/drawing/2014/main" id="{CC48AF97-5551-416D-BADD-10471DCD59B8}"/>
              </a:ext>
            </a:extLst>
          </p:cNvPr>
          <p:cNvGrpSpPr/>
          <p:nvPr/>
        </p:nvGrpSpPr>
        <p:grpSpPr>
          <a:xfrm>
            <a:off x="2663020" y="3699043"/>
            <a:ext cx="2759122" cy="1653651"/>
            <a:chOff x="2415654" y="4244454"/>
            <a:chExt cx="2759122" cy="1653651"/>
          </a:xfrm>
        </p:grpSpPr>
        <p:cxnSp>
          <p:nvCxnSpPr>
            <p:cNvPr id="7" name="Conector de Seta Reta 6">
              <a:extLst>
                <a:ext uri="{FF2B5EF4-FFF2-40B4-BE49-F238E27FC236}">
                  <a16:creationId xmlns:a16="http://schemas.microsoft.com/office/drawing/2014/main" id="{31C3D5B0-2248-48C9-9801-0FF82D59F8A1}"/>
                </a:ext>
              </a:extLst>
            </p:cNvPr>
            <p:cNvCxnSpPr/>
            <p:nvPr/>
          </p:nvCxnSpPr>
          <p:spPr>
            <a:xfrm>
              <a:off x="2415654" y="4517409"/>
              <a:ext cx="0" cy="955343"/>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Conector de Seta Reta 8">
              <a:extLst>
                <a:ext uri="{FF2B5EF4-FFF2-40B4-BE49-F238E27FC236}">
                  <a16:creationId xmlns:a16="http://schemas.microsoft.com/office/drawing/2014/main" id="{4618F870-4AA0-4183-B75F-23D6B9644579}"/>
                </a:ext>
              </a:extLst>
            </p:cNvPr>
            <p:cNvCxnSpPr/>
            <p:nvPr/>
          </p:nvCxnSpPr>
          <p:spPr>
            <a:xfrm>
              <a:off x="3084393" y="4244454"/>
              <a:ext cx="1364776" cy="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Conector de Seta Reta 18">
              <a:extLst>
                <a:ext uri="{FF2B5EF4-FFF2-40B4-BE49-F238E27FC236}">
                  <a16:creationId xmlns:a16="http://schemas.microsoft.com/office/drawing/2014/main" id="{06152D23-D86D-43F9-82E0-79012A01F616}"/>
                </a:ext>
              </a:extLst>
            </p:cNvPr>
            <p:cNvCxnSpPr>
              <a:cxnSpLocks/>
            </p:cNvCxnSpPr>
            <p:nvPr/>
          </p:nvCxnSpPr>
          <p:spPr>
            <a:xfrm>
              <a:off x="3084393" y="4523072"/>
              <a:ext cx="1364776" cy="955343"/>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Conector de Seta Reta 20">
              <a:extLst>
                <a:ext uri="{FF2B5EF4-FFF2-40B4-BE49-F238E27FC236}">
                  <a16:creationId xmlns:a16="http://schemas.microsoft.com/office/drawing/2014/main" id="{6DC40343-FC84-4955-8963-9B9A8A5B7122}"/>
                </a:ext>
              </a:extLst>
            </p:cNvPr>
            <p:cNvCxnSpPr/>
            <p:nvPr/>
          </p:nvCxnSpPr>
          <p:spPr>
            <a:xfrm>
              <a:off x="3084393" y="5898105"/>
              <a:ext cx="1364776" cy="0"/>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7" name="Conector de Seta Reta 26">
              <a:extLst>
                <a:ext uri="{FF2B5EF4-FFF2-40B4-BE49-F238E27FC236}">
                  <a16:creationId xmlns:a16="http://schemas.microsoft.com/office/drawing/2014/main" id="{2FE97C6F-3AC1-4422-95C4-F96AD41BC454}"/>
                </a:ext>
              </a:extLst>
            </p:cNvPr>
            <p:cNvCxnSpPr/>
            <p:nvPr/>
          </p:nvCxnSpPr>
          <p:spPr>
            <a:xfrm>
              <a:off x="5174776" y="4517409"/>
              <a:ext cx="0" cy="955343"/>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Conector de Seta Reta 28">
              <a:extLst>
                <a:ext uri="{FF2B5EF4-FFF2-40B4-BE49-F238E27FC236}">
                  <a16:creationId xmlns:a16="http://schemas.microsoft.com/office/drawing/2014/main" id="{74CE983A-8AF2-4FB1-AFDD-3E5E0CAF20DF}"/>
                </a:ext>
              </a:extLst>
            </p:cNvPr>
            <p:cNvCxnSpPr/>
            <p:nvPr/>
          </p:nvCxnSpPr>
          <p:spPr>
            <a:xfrm flipV="1">
              <a:off x="3084393" y="4517409"/>
              <a:ext cx="1364776" cy="955343"/>
            </a:xfrm>
            <a:prstGeom prst="straightConnector1">
              <a:avLst/>
            </a:prstGeom>
            <a:ln w="76200">
              <a:headEnd type="triangle"/>
              <a:tailEnd type="triangle"/>
            </a:ln>
          </p:spPr>
          <p:style>
            <a:lnRef idx="1">
              <a:schemeClr val="accent1"/>
            </a:lnRef>
            <a:fillRef idx="0">
              <a:schemeClr val="accent1"/>
            </a:fillRef>
            <a:effectRef idx="0">
              <a:schemeClr val="accent1"/>
            </a:effectRef>
            <a:fontRef idx="minor">
              <a:schemeClr val="tx1"/>
            </a:fontRef>
          </p:style>
        </p:cxnSp>
      </p:grpSp>
      <p:pic>
        <p:nvPicPr>
          <p:cNvPr id="15" name="Imagem 14">
            <a:extLst>
              <a:ext uri="{FF2B5EF4-FFF2-40B4-BE49-F238E27FC236}">
                <a16:creationId xmlns:a16="http://schemas.microsoft.com/office/drawing/2014/main" id="{510A670C-2EAD-404E-B468-BAAD0866786B}"/>
              </a:ext>
            </a:extLst>
          </p:cNvPr>
          <p:cNvPicPr>
            <a:picLocks noChangeAspect="1"/>
          </p:cNvPicPr>
          <p:nvPr/>
        </p:nvPicPr>
        <p:blipFill>
          <a:blip r:embed="rId3"/>
          <a:stretch>
            <a:fillRect/>
          </a:stretch>
        </p:blipFill>
        <p:spPr>
          <a:xfrm>
            <a:off x="5457695" y="1115730"/>
            <a:ext cx="2355143" cy="1838485"/>
          </a:xfrm>
          <a:prstGeom prst="rect">
            <a:avLst/>
          </a:prstGeom>
        </p:spPr>
      </p:pic>
      <p:pic>
        <p:nvPicPr>
          <p:cNvPr id="16" name="Imagem 15">
            <a:extLst>
              <a:ext uri="{FF2B5EF4-FFF2-40B4-BE49-F238E27FC236}">
                <a16:creationId xmlns:a16="http://schemas.microsoft.com/office/drawing/2014/main" id="{4D01CB8C-87A5-4A70-9D21-7E7F64B4588B}"/>
              </a:ext>
            </a:extLst>
          </p:cNvPr>
          <p:cNvPicPr>
            <a:picLocks noChangeAspect="1"/>
          </p:cNvPicPr>
          <p:nvPr/>
        </p:nvPicPr>
        <p:blipFill>
          <a:blip r:embed="rId4"/>
          <a:stretch>
            <a:fillRect/>
          </a:stretch>
        </p:blipFill>
        <p:spPr>
          <a:xfrm>
            <a:off x="8375693" y="4742894"/>
            <a:ext cx="3807192" cy="2115106"/>
          </a:xfrm>
          <a:prstGeom prst="rect">
            <a:avLst/>
          </a:prstGeom>
        </p:spPr>
      </p:pic>
      <p:pic>
        <p:nvPicPr>
          <p:cNvPr id="17" name="Imagem 16">
            <a:extLst>
              <a:ext uri="{FF2B5EF4-FFF2-40B4-BE49-F238E27FC236}">
                <a16:creationId xmlns:a16="http://schemas.microsoft.com/office/drawing/2014/main" id="{E7FA5DBB-A8D8-4F17-9FF8-C4008E1FF0C9}"/>
              </a:ext>
            </a:extLst>
          </p:cNvPr>
          <p:cNvPicPr>
            <a:picLocks noChangeAspect="1"/>
          </p:cNvPicPr>
          <p:nvPr/>
        </p:nvPicPr>
        <p:blipFill>
          <a:blip r:embed="rId5"/>
          <a:stretch>
            <a:fillRect/>
          </a:stretch>
        </p:blipFill>
        <p:spPr>
          <a:xfrm>
            <a:off x="8375693" y="2227597"/>
            <a:ext cx="3807192" cy="2515298"/>
          </a:xfrm>
          <a:prstGeom prst="rect">
            <a:avLst/>
          </a:prstGeom>
        </p:spPr>
      </p:pic>
      <p:pic>
        <p:nvPicPr>
          <p:cNvPr id="18" name="Imagem 17">
            <a:extLst>
              <a:ext uri="{FF2B5EF4-FFF2-40B4-BE49-F238E27FC236}">
                <a16:creationId xmlns:a16="http://schemas.microsoft.com/office/drawing/2014/main" id="{49046FBE-1855-4112-971B-2F9487DB605C}"/>
              </a:ext>
            </a:extLst>
          </p:cNvPr>
          <p:cNvPicPr>
            <a:picLocks noChangeAspect="1"/>
          </p:cNvPicPr>
          <p:nvPr/>
        </p:nvPicPr>
        <p:blipFill>
          <a:blip r:embed="rId6"/>
          <a:stretch>
            <a:fillRect/>
          </a:stretch>
        </p:blipFill>
        <p:spPr>
          <a:xfrm>
            <a:off x="8375693" y="3864"/>
            <a:ext cx="3816307" cy="2223732"/>
          </a:xfrm>
          <a:prstGeom prst="rect">
            <a:avLst/>
          </a:prstGeom>
        </p:spPr>
      </p:pic>
    </p:spTree>
    <p:extLst>
      <p:ext uri="{BB962C8B-B14F-4D97-AF65-F5344CB8AC3E}">
        <p14:creationId xmlns:p14="http://schemas.microsoft.com/office/powerpoint/2010/main" val="2043749832"/>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9BE00A9-45B9-4C35-BDEB-62CE43DA6031}"/>
              </a:ext>
            </a:extLst>
          </p:cNvPr>
          <p:cNvSpPr>
            <a:spLocks noGrp="1"/>
          </p:cNvSpPr>
          <p:nvPr>
            <p:ph type="title"/>
          </p:nvPr>
        </p:nvSpPr>
        <p:spPr/>
        <p:txBody>
          <a:bodyPr/>
          <a:lstStyle/>
          <a:p>
            <a:r>
              <a:rPr lang="pt-BR" dirty="0"/>
              <a:t>Abordagem ecológico-evolutiva</a:t>
            </a:r>
          </a:p>
        </p:txBody>
      </p:sp>
      <p:sp>
        <p:nvSpPr>
          <p:cNvPr id="3" name="Espaço Reservado para Conteúdo 2">
            <a:extLst>
              <a:ext uri="{FF2B5EF4-FFF2-40B4-BE49-F238E27FC236}">
                <a16:creationId xmlns:a16="http://schemas.microsoft.com/office/drawing/2014/main" id="{999E5773-1BBB-4EA6-99C4-373D8D3F7B34}"/>
              </a:ext>
            </a:extLst>
          </p:cNvPr>
          <p:cNvSpPr>
            <a:spLocks noGrp="1"/>
          </p:cNvSpPr>
          <p:nvPr>
            <p:ph idx="1"/>
          </p:nvPr>
        </p:nvSpPr>
        <p:spPr/>
        <p:txBody>
          <a:bodyPr>
            <a:normAutofit lnSpcReduction="10000"/>
          </a:bodyPr>
          <a:lstStyle/>
          <a:p>
            <a:r>
              <a:rPr lang="pt-BR" dirty="0"/>
              <a:t>Perspectiva antropocêntrica no ensino de Genética</a:t>
            </a:r>
          </a:p>
          <a:p>
            <a:r>
              <a:rPr lang="pt-BR" dirty="0"/>
              <a:t>Evolução é pouco tratada no Ensino Fundamental e Médio</a:t>
            </a:r>
          </a:p>
          <a:p>
            <a:r>
              <a:rPr lang="pt-BR" dirty="0"/>
              <a:t>Concepção da Evolução como desenvolvimento linear (“mais evoluído”)</a:t>
            </a:r>
          </a:p>
          <a:p>
            <a:r>
              <a:rPr lang="pt-BR" dirty="0"/>
              <a:t>Orientações curriculares (BRASIL, 2006): o tema origem e evolução da vida deve ser transversal, tratado ao longo de todos os conteúdos de Biologia</a:t>
            </a:r>
          </a:p>
          <a:p>
            <a:r>
              <a:rPr lang="pt-BR" dirty="0"/>
              <a:t>Perspectiva evolutiva como estratégia pedagógica:</a:t>
            </a:r>
          </a:p>
          <a:p>
            <a:r>
              <a:rPr lang="pt-BR" dirty="0"/>
              <a:t>Zoologia e Botânica através da Sistemática Filogenética (FERRREIRA et al, 2008)</a:t>
            </a:r>
          </a:p>
          <a:p>
            <a:r>
              <a:rPr lang="pt-BR" dirty="0"/>
              <a:t>Evolução Humana: estudos do DNA mitocondrial (SANTOS; SILVA SANTOS, 2014)</a:t>
            </a:r>
          </a:p>
          <a:p>
            <a:r>
              <a:rPr lang="pt-BR" dirty="0" err="1"/>
              <a:t>Theodosius</a:t>
            </a:r>
            <a:r>
              <a:rPr lang="pt-BR" dirty="0"/>
              <a:t> </a:t>
            </a:r>
            <a:r>
              <a:rPr lang="pt-BR" dirty="0" err="1"/>
              <a:t>Dobzhansky</a:t>
            </a:r>
            <a:r>
              <a:rPr lang="pt-BR" dirty="0"/>
              <a:t> (1973): “Nada faz sentido em Biologia se não for </a:t>
            </a:r>
            <a:r>
              <a:rPr lang="pt-BR" dirty="0">
                <a:solidFill>
                  <a:schemeClr val="tx1"/>
                </a:solidFill>
              </a:rPr>
              <a:t>à</a:t>
            </a:r>
            <a:r>
              <a:rPr lang="pt-BR" b="1" dirty="0">
                <a:solidFill>
                  <a:schemeClr val="tx1"/>
                </a:solidFill>
              </a:rPr>
              <a:t> </a:t>
            </a:r>
            <a:r>
              <a:rPr lang="pt-BR" dirty="0"/>
              <a:t>luz da Evolução”</a:t>
            </a:r>
          </a:p>
          <a:p>
            <a:endParaRPr lang="pt-BR" dirty="0"/>
          </a:p>
          <a:p>
            <a:endParaRPr lang="pt-BR" dirty="0"/>
          </a:p>
          <a:p>
            <a:endParaRPr lang="pt-BR" dirty="0"/>
          </a:p>
        </p:txBody>
      </p:sp>
      <p:pic>
        <p:nvPicPr>
          <p:cNvPr id="5" name="Imagem 4">
            <a:extLst>
              <a:ext uri="{FF2B5EF4-FFF2-40B4-BE49-F238E27FC236}">
                <a16:creationId xmlns:a16="http://schemas.microsoft.com/office/drawing/2014/main" id="{B02F42D0-4589-444E-93D4-F78F7EACD457}"/>
              </a:ext>
            </a:extLst>
          </p:cNvPr>
          <p:cNvPicPr>
            <a:picLocks noChangeAspect="1"/>
          </p:cNvPicPr>
          <p:nvPr/>
        </p:nvPicPr>
        <p:blipFill>
          <a:blip r:embed="rId2"/>
          <a:stretch>
            <a:fillRect/>
          </a:stretch>
        </p:blipFill>
        <p:spPr>
          <a:xfrm>
            <a:off x="8299938" y="109238"/>
            <a:ext cx="3578017" cy="2683512"/>
          </a:xfrm>
          <a:prstGeom prst="rect">
            <a:avLst/>
          </a:prstGeom>
        </p:spPr>
      </p:pic>
      <p:pic>
        <p:nvPicPr>
          <p:cNvPr id="9" name="Imagem 8">
            <a:extLst>
              <a:ext uri="{FF2B5EF4-FFF2-40B4-BE49-F238E27FC236}">
                <a16:creationId xmlns:a16="http://schemas.microsoft.com/office/drawing/2014/main" id="{8D949FDA-4C01-4447-8EB1-686D6A431CE6}"/>
              </a:ext>
            </a:extLst>
          </p:cNvPr>
          <p:cNvPicPr>
            <a:picLocks noChangeAspect="1"/>
          </p:cNvPicPr>
          <p:nvPr/>
        </p:nvPicPr>
        <p:blipFill>
          <a:blip r:embed="rId3"/>
          <a:stretch>
            <a:fillRect/>
          </a:stretch>
        </p:blipFill>
        <p:spPr>
          <a:xfrm>
            <a:off x="9380230" y="5046609"/>
            <a:ext cx="1593273" cy="1593273"/>
          </a:xfrm>
          <a:prstGeom prst="rect">
            <a:avLst/>
          </a:prstGeom>
        </p:spPr>
      </p:pic>
      <p:pic>
        <p:nvPicPr>
          <p:cNvPr id="11" name="Imagem 10">
            <a:extLst>
              <a:ext uri="{FF2B5EF4-FFF2-40B4-BE49-F238E27FC236}">
                <a16:creationId xmlns:a16="http://schemas.microsoft.com/office/drawing/2014/main" id="{E11DDA09-5DF1-45C7-A1D3-855F421CE3A8}"/>
              </a:ext>
            </a:extLst>
          </p:cNvPr>
          <p:cNvPicPr>
            <a:picLocks noChangeAspect="1"/>
          </p:cNvPicPr>
          <p:nvPr/>
        </p:nvPicPr>
        <p:blipFill>
          <a:blip r:embed="rId4"/>
          <a:stretch>
            <a:fillRect/>
          </a:stretch>
        </p:blipFill>
        <p:spPr>
          <a:xfrm>
            <a:off x="9380231" y="3133430"/>
            <a:ext cx="2394428" cy="1669725"/>
          </a:xfrm>
          <a:prstGeom prst="rect">
            <a:avLst/>
          </a:prstGeom>
        </p:spPr>
      </p:pic>
    </p:spTree>
    <p:extLst>
      <p:ext uri="{BB962C8B-B14F-4D97-AF65-F5344CB8AC3E}">
        <p14:creationId xmlns:p14="http://schemas.microsoft.com/office/powerpoint/2010/main" val="2127940790"/>
      </p:ext>
    </p:extLst>
  </p:cSld>
  <p:clrMapOvr>
    <a:masterClrMapping/>
  </p:clrMapOvr>
</p:sld>
</file>

<file path=ppt/theme/theme1.xml><?xml version="1.0" encoding="utf-8"?>
<a:theme xmlns:a="http://schemas.openxmlformats.org/drawingml/2006/main" name="Facetado">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Override1.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themeOverride>
</file>

<file path=docProps/app.xml><?xml version="1.0" encoding="utf-8"?>
<Properties xmlns="http://schemas.openxmlformats.org/officeDocument/2006/extended-properties" xmlns:vt="http://schemas.openxmlformats.org/officeDocument/2006/docPropsVTypes">
  <Template/>
  <TotalTime>5901</TotalTime>
  <Words>2273</Words>
  <Application>Microsoft Office PowerPoint</Application>
  <PresentationFormat>Widescreen</PresentationFormat>
  <Paragraphs>200</Paragraphs>
  <Slides>30</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30</vt:i4>
      </vt:variant>
    </vt:vector>
  </HeadingPairs>
  <TitlesOfParts>
    <vt:vector size="34" baseType="lpstr">
      <vt:lpstr>Arial</vt:lpstr>
      <vt:lpstr>Trebuchet MS</vt:lpstr>
      <vt:lpstr>Wingdings 3</vt:lpstr>
      <vt:lpstr>Facetado</vt:lpstr>
      <vt:lpstr>JARDINEIROS INTERGALÁCTICOS</vt:lpstr>
      <vt:lpstr>OBJETIVOS</vt:lpstr>
      <vt:lpstr>Estrutura do trabalho - capítulos</vt:lpstr>
      <vt:lpstr>Identificação do problema de ensino: determinismo biológico e fragmentação dos conhecimentos</vt:lpstr>
      <vt:lpstr>Identificação do problema de ensino: determinismo biológico e fragmentação dos conhecimentos</vt:lpstr>
      <vt:lpstr>Apresentação do PowerPoint</vt:lpstr>
      <vt:lpstr>EDUCAÇÃO GLOBAL</vt:lpstr>
      <vt:lpstr>EDUCAÇÃO GLOBAL</vt:lpstr>
      <vt:lpstr>Abordagem ecológico-evolutiva</vt:lpstr>
      <vt:lpstr>Jogos didáticos</vt:lpstr>
      <vt:lpstr>Pesquisa Baseada em Design - PBD</vt:lpstr>
      <vt:lpstr>Contexto da intervenção educativa</vt:lpstr>
      <vt:lpstr>Desenvolvimento da intervenção</vt:lpstr>
      <vt:lpstr>Jardineiros Intergalácticos</vt:lpstr>
      <vt:lpstr>Jardineiros Intergalácticos</vt:lpstr>
      <vt:lpstr>Apresentação do PowerPoint</vt:lpstr>
      <vt:lpstr>Jardineiros intergalácticos</vt:lpstr>
      <vt:lpstr>Apresentação do PowerPoint</vt:lpstr>
      <vt:lpstr>Jardineiros intergalácticos</vt:lpstr>
      <vt:lpstr>Apresentação do PowerPoint</vt:lpstr>
      <vt:lpstr>Análise da intervenção educativa: Relatos dos professores</vt:lpstr>
      <vt:lpstr>Análise da intervenção educativa: Relatos dos professores</vt:lpstr>
      <vt:lpstr>Análise da intervenção educativa: Estudantes - Aprendizagem promovida</vt:lpstr>
      <vt:lpstr>Análise da intervenção educativa: Estudantes - Aprendizagem promovida</vt:lpstr>
      <vt:lpstr>Análise da intervenção educativa: Estudantes – Dinâmica do jogo</vt:lpstr>
      <vt:lpstr>Análise da intervenção educativa: Estudantes – Dinâmica do jogo</vt:lpstr>
      <vt:lpstr>Discussão</vt:lpstr>
      <vt:lpstr>Possibilidades de redesign</vt:lpstr>
      <vt:lpstr>Conclusão</vt:lpstr>
      <vt:lpstr>OBRIGADO!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JARDINEIROS INTERGALÁCTICOS</dc:title>
  <dc:creator>Anderson Machado Barbosa</dc:creator>
  <cp:lastModifiedBy>Anderson Machado Barbosa</cp:lastModifiedBy>
  <cp:revision>125</cp:revision>
  <dcterms:created xsi:type="dcterms:W3CDTF">2017-07-03T21:55:55Z</dcterms:created>
  <dcterms:modified xsi:type="dcterms:W3CDTF">2017-07-10T11:06:45Z</dcterms:modified>
</cp:coreProperties>
</file>