
<file path=[Content_Types].xml><?xml version="1.0" encoding="utf-8"?>
<Types xmlns="http://schemas.openxmlformats.org/package/2006/content-types">
  <Default Extension="fntdata" ContentType="application/x-fontdata"/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slideMasters/slideMaster30.xml" ContentType="application/vnd.openxmlformats-officedocument.presentationml.slideMaster+xml"/>
  <Override PartName="/ppt/slides/slide3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true" autoCompressPictures="0" embedTrueTypeFonts="true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  <p:sldId id="285" r:id="rId31"/>
  </p:sldIdLst>
  <p:notesMasterIdLst>
    <p:notesMasterId r:id="rId32"/>
  </p:notesMasterIdLst>
  <p:sldSz cx="12191695" cy="6858000"/>
  <p:notesSz cx="6858000" cy="12191695"/>
  <p:embeddedFontLst>
    <p:embeddedFont>
      <p:font typeface="Fraunces ExtraBold"/>
      <p:regular r:id="rId201314"/>
    </p:embeddedFont>
    <p:embeddedFont>
      <p:font typeface="Nobile"/>
      <p:regular r:id="rId201315"/>
    </p:embeddedFont>
    <p:embeddedFont>
      <p:font typeface="Nobile Bold"/>
      <p:regular r:id="rId201316"/>
    </p:embeddedFont>
  </p:embeddedFontLst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slide" Target="slides/slide30.xml"/><Relationship Id="rId32" Type="http://schemas.openxmlformats.org/officeDocument/2006/relationships/notesMaster" Target="notesMasters/notesMaster1.xml"/><Relationship Id="rId33" Type="http://schemas.openxmlformats.org/officeDocument/2006/relationships/presProps" Target="presProps.xml"/><Relationship Id="rId34" Type="http://schemas.openxmlformats.org/officeDocument/2006/relationships/viewProps" Target="viewProps.xml"/><Relationship Id="rId35" Type="http://schemas.openxmlformats.org/officeDocument/2006/relationships/theme" Target="theme/theme1.xml"/><Relationship Id="rId36" Type="http://schemas.openxmlformats.org/officeDocument/2006/relationships/tableStyles" Target="tableStyles.xml"/><Relationship Id="rId201314" Target="fonts/201314.fntdata" Type="http://schemas.openxmlformats.org/officeDocument/2006/relationships/font"/><Relationship Id="rId201315" Target="fonts/201315.fntdata" Type="http://schemas.openxmlformats.org/officeDocument/2006/relationships/font"/><Relationship Id="rId201316" Target="fonts/201316.fntdata" Type="http://schemas.openxmlformats.org/officeDocument/2006/relationships/font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_rels/notesSlide3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Slide mast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DEEEE1"/>
          </a:solidFill>
          <a:ln/>
        </p:spPr>
      </p:sp>
      <p:sp>
        <p:nvSpPr>
          <p:cNvPr id="3" name="Shap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FAFFFA"/>
          </a:solidFill>
          <a:ln/>
        </p:spPr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svg"/><Relationship Id="rId3" Type="http://schemas.openxmlformats.org/officeDocument/2006/relationships/image" Target="../media/image-8-1.png"/><Relationship Id="rId4" Type="http://schemas.openxmlformats.org/officeDocument/2006/relationships/image" Target="../media/image-8-2.sv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svg"/><Relationship Id="rId3" Type="http://schemas.openxmlformats.org/officeDocument/2006/relationships/image" Target="../media/image-13-3.png"/><Relationship Id="rId4" Type="http://schemas.openxmlformats.org/officeDocument/2006/relationships/image" Target="../media/image-13-4.svg"/><Relationship Id="rId5" Type="http://schemas.openxmlformats.org/officeDocument/2006/relationships/image" Target="../media/image-13-1.png"/><Relationship Id="rId6" Type="http://schemas.openxmlformats.org/officeDocument/2006/relationships/image" Target="../media/image-13-2.svg"/><Relationship Id="rId7" Type="http://schemas.openxmlformats.org/officeDocument/2006/relationships/image" Target="../media/image-13-7.png"/><Relationship Id="rId8" Type="http://schemas.openxmlformats.org/officeDocument/2006/relationships/image" Target="../media/image-13-8.svg"/><Relationship Id="rId9" Type="http://schemas.openxmlformats.org/officeDocument/2006/relationships/image" Target="../media/image-13-1.png"/><Relationship Id="rId10" Type="http://schemas.openxmlformats.org/officeDocument/2006/relationships/image" Target="../media/image-13-2.svg"/><Relationship Id="rId11" Type="http://schemas.openxmlformats.org/officeDocument/2006/relationships/image" Target="../media/image-13-11.png"/><Relationship Id="rId12" Type="http://schemas.openxmlformats.org/officeDocument/2006/relationships/image" Target="../media/image-13-12.svg"/><Relationship Id="rId13" Type="http://schemas.openxmlformats.org/officeDocument/2006/relationships/slideLayout" Target="../slideLayouts/slideLayout2.xml"/><Relationship Id="rId1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svg"/><Relationship Id="rId3" Type="http://schemas.openxmlformats.org/officeDocument/2006/relationships/image" Target="../media/image-17-3.png"/><Relationship Id="rId4" Type="http://schemas.openxmlformats.org/officeDocument/2006/relationships/image" Target="../media/image-17-4.svg"/><Relationship Id="rId5" Type="http://schemas.openxmlformats.org/officeDocument/2006/relationships/image" Target="../media/image-17-5.png"/><Relationship Id="rId6" Type="http://schemas.openxmlformats.org/officeDocument/2006/relationships/image" Target="../media/image-17-6.svg"/><Relationship Id="rId7" Type="http://schemas.openxmlformats.org/officeDocument/2006/relationships/slideLayout" Target="../slideLayouts/slideLayout2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svg"/><Relationship Id="rId3" Type="http://schemas.openxmlformats.org/officeDocument/2006/relationships/image" Target="../media/image-18-1.png"/><Relationship Id="rId4" Type="http://schemas.openxmlformats.org/officeDocument/2006/relationships/image" Target="../media/image-18-2.svg"/><Relationship Id="rId5" Type="http://schemas.openxmlformats.org/officeDocument/2006/relationships/image" Target="../media/image-18-1.png"/><Relationship Id="rId6" Type="http://schemas.openxmlformats.org/officeDocument/2006/relationships/image" Target="../media/image-18-2.svg"/><Relationship Id="rId7" Type="http://schemas.openxmlformats.org/officeDocument/2006/relationships/image" Target="../media/image-18-7.png"/><Relationship Id="rId8" Type="http://schemas.openxmlformats.org/officeDocument/2006/relationships/image" Target="../media/image-18-8.svg"/><Relationship Id="rId9" Type="http://schemas.openxmlformats.org/officeDocument/2006/relationships/image" Target="../media/image-18-7.png"/><Relationship Id="rId10" Type="http://schemas.openxmlformats.org/officeDocument/2006/relationships/image" Target="../media/image-18-8.svg"/><Relationship Id="rId11" Type="http://schemas.openxmlformats.org/officeDocument/2006/relationships/slideLayout" Target="../slideLayouts/slideLayout2.xml"/><Relationship Id="rId12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slideLayout" Target="../slideLayouts/slideLayout2.xml"/><Relationship Id="rId6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6-1.png"/><Relationship Id="rId2" Type="http://schemas.openxmlformats.org/officeDocument/2006/relationships/image" Target="../media/image-5-1.png"/><Relationship Id="rId3" Type="http://schemas.openxmlformats.org/officeDocument/2006/relationships/slideLayout" Target="../slideLayouts/slideLayout2.xml"/><Relationship Id="rId4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jpeg"/><Relationship Id="rId2" Type="http://schemas.openxmlformats.org/officeDocument/2006/relationships/image" Target="../media/image-27-2.png"/><Relationship Id="rId3" Type="http://schemas.openxmlformats.org/officeDocument/2006/relationships/image" Target="../media/image-27-3.svg"/><Relationship Id="rId4" Type="http://schemas.openxmlformats.org/officeDocument/2006/relationships/image" Target="../media/image-27-4.png"/><Relationship Id="rId5" Type="http://schemas.openxmlformats.org/officeDocument/2006/relationships/image" Target="../media/image-27-5.svg"/><Relationship Id="rId6" Type="http://schemas.openxmlformats.org/officeDocument/2006/relationships/image" Target="../media/image-27-6.png"/><Relationship Id="rId7" Type="http://schemas.openxmlformats.org/officeDocument/2006/relationships/image" Target="../media/image-27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jpeg"/><Relationship Id="rId2" Type="http://schemas.openxmlformats.org/officeDocument/2006/relationships/slideLayout" Target="../slideLayouts/slideLayout2.xml"/><Relationship Id="rId3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9-1.jpeg"/><Relationship Id="rId2" Type="http://schemas.openxmlformats.org/officeDocument/2006/relationships/image" Target="../media/image-29-2.png"/><Relationship Id="rId3" Type="http://schemas.openxmlformats.org/officeDocument/2006/relationships/image" Target="../media/image-29-3.svg"/><Relationship Id="rId4" Type="http://schemas.openxmlformats.org/officeDocument/2006/relationships/image" Target="../media/image-29-2.png"/><Relationship Id="rId5" Type="http://schemas.openxmlformats.org/officeDocument/2006/relationships/image" Target="../media/image-29-3.svg"/><Relationship Id="rId6" Type="http://schemas.openxmlformats.org/officeDocument/2006/relationships/image" Target="../media/image-29-6.png"/><Relationship Id="rId7" Type="http://schemas.openxmlformats.org/officeDocument/2006/relationships/image" Target="../media/image-29-7.svg"/><Relationship Id="rId8" Type="http://schemas.openxmlformats.org/officeDocument/2006/relationships/slideLayout" Target="../slideLayouts/slideLayout2.xml"/><Relationship Id="rId9" Type="http://schemas.openxmlformats.org/officeDocument/2006/relationships/notesSlide" Target="../notesSlides/notesSlide29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notesSlide" Target="../notesSlides/notesSlide3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304852"/>
            <a:ext cx="10868745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Suicídio, Álcool e Drogas: Quando os Riscos se Encontram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358636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Débora Goulart Ácacio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Enfermeira Mestre | Coordenadora CAPS II AD Criciúma/SC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4301629"/>
            <a:ext cx="2355593" cy="251420"/>
          </a:xfrm>
          <a:prstGeom prst="roundRect">
            <a:avLst>
              <a:gd name="adj" fmla="val 47364"/>
            </a:avLst>
          </a:prstGeom>
          <a:noFill/>
          <a:ln w="6350">
            <a:solidFill>
              <a:srgbClr val="438951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760691" y="4351238"/>
            <a:ext cx="276674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WEBCONFERÊNCIA · 60 MINUTOS</a:t>
            </a:r>
            <a:endParaRPr lang="en-US" sz="1000" dirty="0"/>
          </a:p>
        </p:txBody>
      </p:sp>
      <p:sp>
        <p:nvSpPr>
          <p:cNvPr id="6" name="Shape 4"/>
          <p:cNvSpPr/>
          <p:nvPr/>
        </p:nvSpPr>
        <p:spPr>
          <a:xfrm>
            <a:off x="3099715" y="4301629"/>
            <a:ext cx="2303504" cy="251420"/>
          </a:xfrm>
          <a:prstGeom prst="roundRect">
            <a:avLst>
              <a:gd name="adj" fmla="val 47364"/>
            </a:avLst>
          </a:prstGeom>
          <a:noFill/>
          <a:ln w="6350">
            <a:solidFill>
              <a:srgbClr val="438951"/>
            </a:solidFill>
            <a:prstDash val="solid"/>
          </a:ln>
        </p:spPr>
      </p:sp>
      <p:sp>
        <p:nvSpPr>
          <p:cNvPr id="7" name="Text 5"/>
          <p:cNvSpPr/>
          <p:nvPr/>
        </p:nvSpPr>
        <p:spPr>
          <a:xfrm>
            <a:off x="3198931" y="4351238"/>
            <a:ext cx="271465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38951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EXCLUSIVO PARA ENFERMEIROS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207605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Sobre Esta Webconferência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2658864"/>
            <a:ext cx="1086874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Objetivo Geral</a:t>
            </a:r>
            <a:endParaRPr lang="en-US" sz="1600" dirty="0"/>
          </a:p>
        </p:txBody>
      </p:sp>
      <p:sp>
        <p:nvSpPr>
          <p:cNvPr id="4" name="Text 2"/>
          <p:cNvSpPr/>
          <p:nvPr/>
        </p:nvSpPr>
        <p:spPr>
          <a:xfrm>
            <a:off x="661475" y="3165376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Capacitar a equipe de saúde  para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reconhecer fatores de risco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relacionados ao comportamento suicida e ao uso de álcool e outras drogas, realizar abordagem inicial segura e acolhedora e identificar as condutas necessárias diante de situações de risco.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909516" y="4066679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"Reconhecer o risco é uma competência clínica. Acolher sem julgamento é uma atitude terapêutica. Proteger e articular o cuidado é responsabilidade de toda a rede."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880644"/>
            <a:ext cx="19050" cy="901303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114647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Estrutura da Apresentação</a:t>
            </a:r>
            <a:endParaRPr lang="en-US" sz="3250" dirty="0"/>
          </a:p>
        </p:txBody>
      </p:sp>
      <p:sp>
        <p:nvSpPr>
          <p:cNvPr id="3" name="Text 1"/>
          <p:cNvSpPr/>
          <p:nvPr/>
        </p:nvSpPr>
        <p:spPr>
          <a:xfrm>
            <a:off x="661475" y="1993900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01</a:t>
            </a:r>
            <a:endParaRPr lang="en-US" sz="1300" dirty="0"/>
          </a:p>
        </p:txBody>
      </p:sp>
      <p:sp>
        <p:nvSpPr>
          <p:cNvPr id="4" name="Shape 2"/>
          <p:cNvSpPr/>
          <p:nvPr/>
        </p:nvSpPr>
        <p:spPr>
          <a:xfrm>
            <a:off x="661475" y="2255838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5" name="Text 3"/>
          <p:cNvSpPr/>
          <p:nvPr/>
        </p:nvSpPr>
        <p:spPr>
          <a:xfrm>
            <a:off x="661475" y="2376587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Abertura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2734270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Sensibilização e quebra de mitos 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178495" y="1993900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02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6178495" y="2255838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9" name="Text 7"/>
          <p:cNvSpPr/>
          <p:nvPr/>
        </p:nvSpPr>
        <p:spPr>
          <a:xfrm>
            <a:off x="6178495" y="2376587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Suicídio: Compreender para Prevenir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6178495" y="2734270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Conceitos e escuta qualificada —</a:t>
            </a:r>
            <a:endParaRPr lang="en-US" sz="1300" dirty="0"/>
          </a:p>
        </p:txBody>
      </p:sp>
      <p:sp>
        <p:nvSpPr>
          <p:cNvPr id="11" name="Text 9"/>
          <p:cNvSpPr/>
          <p:nvPr/>
        </p:nvSpPr>
        <p:spPr>
          <a:xfrm>
            <a:off x="661475" y="32882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03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1475" y="3550146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13" name="Text 11"/>
          <p:cNvSpPr/>
          <p:nvPr/>
        </p:nvSpPr>
        <p:spPr>
          <a:xfrm>
            <a:off x="661475" y="3670895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Álcool e Outras Drogas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661475" y="4028579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Onde o risco entra? </a:t>
            </a:r>
            <a:endParaRPr lang="en-US" sz="1300" dirty="0"/>
          </a:p>
        </p:txBody>
      </p:sp>
      <p:sp>
        <p:nvSpPr>
          <p:cNvPr id="15" name="Text 13"/>
          <p:cNvSpPr/>
          <p:nvPr/>
        </p:nvSpPr>
        <p:spPr>
          <a:xfrm>
            <a:off x="6178495" y="3288209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04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495" y="3550146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17" name="Text 15"/>
          <p:cNvSpPr/>
          <p:nvPr/>
        </p:nvSpPr>
        <p:spPr>
          <a:xfrm>
            <a:off x="6178495" y="3670895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Quando os Riscos se Encontram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178495" y="4028579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Integração clínica </a:t>
            </a:r>
            <a:endParaRPr lang="en-US" sz="1300" dirty="0"/>
          </a:p>
        </p:txBody>
      </p:sp>
      <p:sp>
        <p:nvSpPr>
          <p:cNvPr id="19" name="Text 17"/>
          <p:cNvSpPr/>
          <p:nvPr/>
        </p:nvSpPr>
        <p:spPr>
          <a:xfrm>
            <a:off x="661475" y="458251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05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61475" y="4844455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21" name="Text 19"/>
          <p:cNvSpPr/>
          <p:nvPr/>
        </p:nvSpPr>
        <p:spPr>
          <a:xfrm>
            <a:off x="661475" y="4965204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Identificação e Manejo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61475" y="5322888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Avaliação e sinais de alerta </a:t>
            </a:r>
            <a:endParaRPr lang="en-US" sz="1300" dirty="0"/>
          </a:p>
        </p:txBody>
      </p:sp>
      <p:sp>
        <p:nvSpPr>
          <p:cNvPr id="23" name="Text 21"/>
          <p:cNvSpPr/>
          <p:nvPr/>
        </p:nvSpPr>
        <p:spPr>
          <a:xfrm>
            <a:off x="6178495" y="4582517"/>
            <a:ext cx="330688" cy="206673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Fraunces Light" pitchFamily="34" charset="0"/>
                <a:ea typeface="Fraunces Light" pitchFamily="34" charset="-122"/>
                <a:cs typeface="Fraunces Light" pitchFamily="34" charset="-120"/>
              </a:rPr>
              <a:t>06</a:t>
            </a:r>
            <a:endParaRPr lang="en-US" sz="1300" dirty="0"/>
          </a:p>
        </p:txBody>
      </p:sp>
      <p:sp>
        <p:nvSpPr>
          <p:cNvPr id="24" name="Shape 22"/>
          <p:cNvSpPr/>
          <p:nvPr/>
        </p:nvSpPr>
        <p:spPr>
          <a:xfrm>
            <a:off x="6178495" y="4844455"/>
            <a:ext cx="5351725" cy="19050"/>
          </a:xfrm>
          <a:prstGeom prst="rect">
            <a:avLst/>
          </a:prstGeom>
          <a:solidFill>
            <a:srgbClr val="438951"/>
          </a:solidFill>
          <a:ln/>
        </p:spPr>
      </p:sp>
      <p:sp>
        <p:nvSpPr>
          <p:cNvPr id="25" name="Text 23"/>
          <p:cNvSpPr/>
          <p:nvPr/>
        </p:nvSpPr>
        <p:spPr>
          <a:xfrm>
            <a:off x="6178495" y="4965204"/>
            <a:ext cx="535172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Condutas e Fechamento</a:t>
            </a:r>
            <a:endParaRPr lang="en-US" sz="1600" dirty="0"/>
          </a:p>
        </p:txBody>
      </p:sp>
      <p:sp>
        <p:nvSpPr>
          <p:cNvPr id="26" name="Text 24"/>
          <p:cNvSpPr/>
          <p:nvPr/>
        </p:nvSpPr>
        <p:spPr>
          <a:xfrm>
            <a:off x="6178495" y="5322888"/>
            <a:ext cx="5351725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Ações e caso clínico</a:t>
            </a:r>
            <a:endParaRPr lang="en-US" sz="13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2245916"/>
            <a:ext cx="1521680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2295525"/>
            <a:ext cx="193283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1 · ABERTURA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2563416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Uma Pergunta para Começar</a:t>
            </a:r>
            <a:endParaRPr lang="en-US" sz="4450" dirty="0"/>
          </a:p>
        </p:txBody>
      </p:sp>
      <p:sp>
        <p:nvSpPr>
          <p:cNvPr id="5" name="Text 3"/>
          <p:cNvSpPr/>
          <p:nvPr/>
        </p:nvSpPr>
        <p:spPr>
          <a:xfrm>
            <a:off x="909516" y="3710682"/>
            <a:ext cx="1123028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"Quando um paciente que fez uso de álcool ou outras drogas diz: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'não quero mais viver'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, o que passa primeiro pela nossa cabeça?"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524647"/>
            <a:ext cx="19050" cy="636687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  <p:sp>
        <p:nvSpPr>
          <p:cNvPr id="7" name="Text 5"/>
          <p:cNvSpPr/>
          <p:nvPr/>
        </p:nvSpPr>
        <p:spPr>
          <a:xfrm>
            <a:off x="661475" y="4347369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Reflita antes de continuar. Suas primeiras reações importam — e podem influenciar diretamente a qualidade do cuidado oferecido.</a:t>
            </a:r>
            <a:endParaRPr lang="en-US" sz="13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58416"/>
            <a:ext cx="1521680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508026"/>
            <a:ext cx="1932832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1 · ABERTURA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77591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Três Ideias Fundamentais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661475" y="2540695"/>
            <a:ext cx="3512653" cy="2011561"/>
          </a:xfrm>
          <a:prstGeom prst="roundRect">
            <a:avLst>
              <a:gd name="adj" fmla="val 7400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826769" y="2705993"/>
            <a:ext cx="3182064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Nem todo pensamento de morte é igual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26769" y="3328491"/>
            <a:ext cx="3182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 nível de risco varia. É preciso explorar o que a pessoa está vivenciando.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4339422" y="2540695"/>
            <a:ext cx="3512752" cy="2011561"/>
          </a:xfrm>
          <a:prstGeom prst="roundRect">
            <a:avLst>
              <a:gd name="adj" fmla="val 7400"/>
            </a:avLst>
          </a:prstGeom>
          <a:solidFill>
            <a:srgbClr val="E8F3E8"/>
          </a:solidFill>
          <a:ln/>
        </p:spPr>
      </p:sp>
      <p:sp>
        <p:nvSpPr>
          <p:cNvPr id="9" name="Text 7"/>
          <p:cNvSpPr/>
          <p:nvPr/>
        </p:nvSpPr>
        <p:spPr>
          <a:xfrm>
            <a:off x="4504716" y="2705993"/>
            <a:ext cx="3182163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💡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Nem todo usuário apresenta risco suicida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4504716" y="3328491"/>
            <a:ext cx="3182163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 uso de substâncias é um fator de vulnerabilidade, não uma causa direta e automática.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8017468" y="2540695"/>
            <a:ext cx="3512653" cy="2011561"/>
          </a:xfrm>
          <a:prstGeom prst="roundRect">
            <a:avLst>
              <a:gd name="adj" fmla="val 7400"/>
            </a:avLst>
          </a:prstGeom>
          <a:solidFill>
            <a:srgbClr val="E8F3E8"/>
          </a:solidFill>
          <a:ln/>
        </p:spPr>
      </p:sp>
      <p:sp>
        <p:nvSpPr>
          <p:cNvPr id="12" name="Text 10"/>
          <p:cNvSpPr/>
          <p:nvPr/>
        </p:nvSpPr>
        <p:spPr>
          <a:xfrm>
            <a:off x="8182762" y="2705993"/>
            <a:ext cx="3182064" cy="52328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A combinação exige atenção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8182762" y="3328491"/>
            <a:ext cx="3182064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Sofrimento intenso + uso de substâncias + comportamento impulsivo = necessidade de avaliação cuidadosa.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661475" y="4738291"/>
            <a:ext cx="10868745" cy="661293"/>
          </a:xfrm>
          <a:prstGeom prst="roundRect">
            <a:avLst>
              <a:gd name="adj" fmla="val 22509"/>
            </a:avLst>
          </a:prstGeom>
          <a:solidFill>
            <a:srgbClr val="DDEEE0"/>
          </a:solidFill>
          <a:ln/>
        </p:spPr>
      </p:sp>
      <p:pic>
        <p:nvPicPr>
          <p:cNvPr id="1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4978003"/>
            <a:ext cx="206667" cy="165298"/>
          </a:xfrm>
          <a:prstGeom prst="rect">
            <a:avLst/>
          </a:prstGeom>
        </p:spPr>
      </p:pic>
      <p:sp>
        <p:nvSpPr>
          <p:cNvPr id="16" name="Text 13"/>
          <p:cNvSpPr/>
          <p:nvPr/>
        </p:nvSpPr>
        <p:spPr>
          <a:xfrm>
            <a:off x="1198731" y="4944864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 objetivo desta webconferência é 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reconhecer sinais de alerta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e saber o que fazer quando o risco aparece.</a:t>
            </a:r>
            <a:endParaRPr lang="en-US" sz="13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56406"/>
            <a:ext cx="2025401" cy="141288"/>
          </a:xfrm>
          <a:prstGeom prst="roundRect">
            <a:avLst>
              <a:gd name="adj" fmla="val 47409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17234" y="484287"/>
            <a:ext cx="2523467" cy="85527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5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2 · SUICÍDIO: COMPREENDER PARA PREVENIR</a:t>
            </a:r>
            <a:endParaRPr lang="en-US" sz="550" dirty="0"/>
          </a:p>
        </p:txBody>
      </p:sp>
      <p:sp>
        <p:nvSpPr>
          <p:cNvPr id="4" name="Text 2"/>
          <p:cNvSpPr/>
          <p:nvPr/>
        </p:nvSpPr>
        <p:spPr>
          <a:xfrm>
            <a:off x="661475" y="618530"/>
            <a:ext cx="10868745" cy="29071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8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Comportamento Suicida: Um Espectro</a:t>
            </a:r>
            <a:endParaRPr lang="en-US" sz="18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50611" y="987723"/>
            <a:ext cx="9890473" cy="523875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46085" y="4731845"/>
            <a:ext cx="2619309" cy="611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Pensamento de Morte</a:t>
            </a:r>
            <a:endParaRPr lang="en-US" sz="1900" dirty="0"/>
          </a:p>
        </p:txBody>
      </p:sp>
      <p:sp>
        <p:nvSpPr>
          <p:cNvPr id="7" name="Text 4"/>
          <p:cNvSpPr/>
          <p:nvPr/>
        </p:nvSpPr>
        <p:spPr>
          <a:xfrm>
            <a:off x="2346085" y="5430164"/>
            <a:ext cx="2619309" cy="382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Pensar que a vida não vale a pena.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1563553" y="1707269"/>
            <a:ext cx="2445412" cy="30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r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Ideação Suicida</a:t>
            </a:r>
            <a:endParaRPr lang="en-US" sz="1900" dirty="0"/>
          </a:p>
        </p:txBody>
      </p:sp>
      <p:sp>
        <p:nvSpPr>
          <p:cNvPr id="9" name="Text 6"/>
          <p:cNvSpPr/>
          <p:nvPr/>
        </p:nvSpPr>
        <p:spPr>
          <a:xfrm>
            <a:off x="1389657" y="2099904"/>
            <a:ext cx="2619308" cy="382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r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Pensamentos sobre querer morrer ocasionalmente.</a:t>
            </a:r>
            <a:endParaRPr lang="en-US" sz="1500" dirty="0"/>
          </a:p>
        </p:txBody>
      </p:sp>
      <p:sp>
        <p:nvSpPr>
          <p:cNvPr id="10" name="Text 7"/>
          <p:cNvSpPr/>
          <p:nvPr/>
        </p:nvSpPr>
        <p:spPr>
          <a:xfrm>
            <a:off x="7258647" y="1401585"/>
            <a:ext cx="2619309" cy="611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Ideação com Planejamento</a:t>
            </a:r>
            <a:endParaRPr lang="en-US" sz="1900" dirty="0"/>
          </a:p>
        </p:txBody>
      </p:sp>
      <p:sp>
        <p:nvSpPr>
          <p:cNvPr id="11" name="Text 8"/>
          <p:cNvSpPr/>
          <p:nvPr/>
        </p:nvSpPr>
        <p:spPr>
          <a:xfrm>
            <a:off x="7258647" y="2099904"/>
            <a:ext cx="2619309" cy="382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Considerar métodos ou quando agir.</a:t>
            </a:r>
            <a:endParaRPr lang="en-US" sz="1500" dirty="0"/>
          </a:p>
        </p:txBody>
      </p:sp>
      <p:sp>
        <p:nvSpPr>
          <p:cNvPr id="12" name="Text 9"/>
          <p:cNvSpPr/>
          <p:nvPr/>
        </p:nvSpPr>
        <p:spPr>
          <a:xfrm>
            <a:off x="8182470" y="4732015"/>
            <a:ext cx="2619308" cy="61136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9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Intenção/Ato Suicida</a:t>
            </a:r>
            <a:endParaRPr lang="en-US" sz="1900" dirty="0"/>
          </a:p>
        </p:txBody>
      </p:sp>
      <p:sp>
        <p:nvSpPr>
          <p:cNvPr id="13" name="Text 10"/>
          <p:cNvSpPr/>
          <p:nvPr/>
        </p:nvSpPr>
        <p:spPr>
          <a:xfrm>
            <a:off x="8182470" y="5430333"/>
            <a:ext cx="2619308" cy="38210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81000"/>
              </a:lnSpc>
              <a:buNone/>
            </a:pPr>
            <a:r>
              <a:rPr lang="en-US" sz="15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Decisão firme ou tentativa de suicídio.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661475" y="6285309"/>
            <a:ext cx="11478330" cy="1162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Não se trata de uma sequência obrigatória. Uma pessoa pode apresentar risco importante </a:t>
            </a:r>
            <a:pPr algn="l" indent="0" marL="0">
              <a:lnSpc>
                <a:spcPct val="104000"/>
              </a:lnSpc>
              <a:buNone/>
            </a:pPr>
            <a:r>
              <a:rPr lang="en-US" sz="7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sem passar por todas as etapas</a:t>
            </a:r>
            <a:pPr algn="l" indent="0" marL="0">
              <a:lnSpc>
                <a:spcPct val="104000"/>
              </a:lnSpc>
              <a:buNone/>
            </a:pPr>
            <a:r>
              <a:rPr lang="en-US" sz="7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Cada situação exige avaliação individualizada.</a:t>
            </a:r>
            <a:endParaRPr lang="en-US" sz="7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23293"/>
            <a:ext cx="3600062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472902"/>
            <a:ext cx="401121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2 · SUICÍDIO: COMPREENDER PARA PREVENIR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74079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Pensamento de Morte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67087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 que é?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3094633"/>
            <a:ext cx="523266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pessoa manifesta pensamentos relacionados à morte, desaparecimento ou desejo de não existir,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sem necessariamente expressar intenção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de provocar a própria morte.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4074517"/>
            <a:ext cx="5232666" cy="1174055"/>
          </a:xfrm>
          <a:prstGeom prst="roundRect">
            <a:avLst>
              <a:gd name="adj" fmla="val 12678"/>
            </a:avLst>
          </a:prstGeom>
          <a:solidFill>
            <a:srgbClr val="FCF2B5"/>
          </a:solidFill>
          <a:ln/>
        </p:spPr>
      </p:sp>
      <p:pic>
        <p:nvPicPr>
          <p:cNvPr id="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4314230"/>
            <a:ext cx="206667" cy="165298"/>
          </a:xfrm>
          <a:prstGeom prst="rect">
            <a:avLst/>
          </a:prstGeom>
        </p:spPr>
      </p:pic>
      <p:sp>
        <p:nvSpPr>
          <p:cNvPr id="9" name="Text 6"/>
          <p:cNvSpPr/>
          <p:nvPr/>
        </p:nvSpPr>
        <p:spPr>
          <a:xfrm>
            <a:off x="1198731" y="4264620"/>
            <a:ext cx="4530116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Pensamento de morte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não deve ser automaticamente considerado "sem risco"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É necessário explorar melhor o que a pessoa está vivenciando.</a:t>
            </a:r>
            <a:endParaRPr lang="en-US" sz="1300" dirty="0"/>
          </a:p>
        </p:txBody>
      </p:sp>
      <p:sp>
        <p:nvSpPr>
          <p:cNvPr id="10" name="Text 7"/>
          <p:cNvSpPr/>
          <p:nvPr/>
        </p:nvSpPr>
        <p:spPr>
          <a:xfrm>
            <a:off x="6303904" y="267087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Exemplos de falas</a:t>
            </a:r>
            <a:endParaRPr lang="en-US" sz="1600" dirty="0"/>
          </a:p>
        </p:txBody>
      </p:sp>
      <p:sp>
        <p:nvSpPr>
          <p:cNvPr id="11" name="Text 8"/>
          <p:cNvSpPr/>
          <p:nvPr/>
        </p:nvSpPr>
        <p:spPr>
          <a:xfrm>
            <a:off x="6303904" y="3094633"/>
            <a:ext cx="5232666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"Queria dormir e não acordar."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"Às vezes penso que seria melhor não estar aqui."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"Estou cansado de viver."</a:t>
            </a:r>
            <a:endParaRPr lang="en-US" sz="13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763911"/>
            <a:ext cx="3600062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813520"/>
            <a:ext cx="401121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2 · SUICÍDIO: COMPREENDER PARA PREVENIR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2081411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Ideação Suicida e Planejamento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846189"/>
            <a:ext cx="5351725" cy="22479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22017" y="303053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Ideação Suicida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922017" y="3388221"/>
            <a:ext cx="4906840" cy="142230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Pensamento relacionado a 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provocar a própria morte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Exemplos: "Tenho pensado em me matar." / "Às vezes penso em acabar com a minha vida."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→ Aprofundar a avaliação. Perguntar diretamente: </a:t>
            </a:r>
            <a:pPr algn="l" indent="0" marL="0">
              <a:lnSpc>
                <a:spcPct val="133000"/>
              </a:lnSpc>
              <a:buNone/>
            </a:pPr>
            <a:r>
              <a:rPr lang="en-US" sz="1300" i="1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"Você tem pensado em tirar a própria vida?"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178495" y="2846189"/>
            <a:ext cx="5351725" cy="2247900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6439037" y="3030538"/>
            <a:ext cx="490684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Ideação com Planejamento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6439037" y="3388221"/>
            <a:ext cx="4906840" cy="152152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Além do pensamento suicida, a pessoa apresenta 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intenção e/ou planejamento</a:t>
            </a:r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sobre como, quando ou onde poderia realizar o ato.</a:t>
            </a:r>
            <a:endParaRPr lang="en-US" sz="1300" dirty="0"/>
          </a:p>
          <a:p>
            <a:pPr algn="l" indent="0" marL="0">
              <a:lnSpc>
                <a:spcPct val="133000"/>
              </a:lnSpc>
              <a:spcAft>
                <a:spcPts val="750"/>
              </a:spcAft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Exemplo: "Pensei em me matar e já pensei em como faria."</a:t>
            </a:r>
            <a:endParaRPr lang="en-US" sz="1300" dirty="0"/>
          </a:p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→ Exige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avaliação imediata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da segurança e do risco atual.</a:t>
            </a:r>
            <a:endParaRPr lang="en-US" sz="13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96293"/>
            <a:ext cx="3600062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45902"/>
            <a:ext cx="401121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2 · SUICÍDIO: COMPREENDER PARA PREVENIR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13793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Perguntas que o precisamos dominar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661475" y="2378571"/>
            <a:ext cx="372061" cy="372070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6" name="Text 4"/>
          <p:cNvSpPr/>
          <p:nvPr/>
        </p:nvSpPr>
        <p:spPr>
          <a:xfrm>
            <a:off x="723485" y="2409577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950" dirty="0"/>
          </a:p>
        </p:txBody>
      </p:sp>
      <p:sp>
        <p:nvSpPr>
          <p:cNvPr id="7" name="Text 5"/>
          <p:cNvSpPr/>
          <p:nvPr/>
        </p:nvSpPr>
        <p:spPr>
          <a:xfrm>
            <a:off x="1198830" y="2435423"/>
            <a:ext cx="103313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tem pensado em morrer?"</a:t>
            </a:r>
            <a:endParaRPr lang="en-US" sz="1600" dirty="0"/>
          </a:p>
        </p:txBody>
      </p:sp>
      <p:sp>
        <p:nvSpPr>
          <p:cNvPr id="8" name="Shape 6"/>
          <p:cNvSpPr/>
          <p:nvPr/>
        </p:nvSpPr>
        <p:spPr>
          <a:xfrm>
            <a:off x="661475" y="3081338"/>
            <a:ext cx="372061" cy="372070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9" name="Text 7"/>
          <p:cNvSpPr/>
          <p:nvPr/>
        </p:nvSpPr>
        <p:spPr>
          <a:xfrm>
            <a:off x="723485" y="311234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950" dirty="0"/>
          </a:p>
        </p:txBody>
      </p:sp>
      <p:sp>
        <p:nvSpPr>
          <p:cNvPr id="10" name="Text 8"/>
          <p:cNvSpPr/>
          <p:nvPr/>
        </p:nvSpPr>
        <p:spPr>
          <a:xfrm>
            <a:off x="1198830" y="3138190"/>
            <a:ext cx="103313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tem pensado em tirar a própria vida?"</a:t>
            </a:r>
            <a:endParaRPr lang="en-US" sz="1600" dirty="0"/>
          </a:p>
        </p:txBody>
      </p:sp>
      <p:sp>
        <p:nvSpPr>
          <p:cNvPr id="11" name="Shape 9"/>
          <p:cNvSpPr/>
          <p:nvPr/>
        </p:nvSpPr>
        <p:spPr>
          <a:xfrm>
            <a:off x="661475" y="3784104"/>
            <a:ext cx="372061" cy="372070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2" name="Text 10"/>
          <p:cNvSpPr/>
          <p:nvPr/>
        </p:nvSpPr>
        <p:spPr>
          <a:xfrm>
            <a:off x="723485" y="3815110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950" dirty="0"/>
          </a:p>
        </p:txBody>
      </p:sp>
      <p:sp>
        <p:nvSpPr>
          <p:cNvPr id="13" name="Text 11"/>
          <p:cNvSpPr/>
          <p:nvPr/>
        </p:nvSpPr>
        <p:spPr>
          <a:xfrm>
            <a:off x="1198830" y="3840956"/>
            <a:ext cx="103313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"Isso está acontecendo agora?"</a:t>
            </a:r>
            <a:endParaRPr lang="en-US" sz="1600" dirty="0"/>
          </a:p>
        </p:txBody>
      </p:sp>
      <p:sp>
        <p:nvSpPr>
          <p:cNvPr id="14" name="Shape 12"/>
          <p:cNvSpPr/>
          <p:nvPr/>
        </p:nvSpPr>
        <p:spPr>
          <a:xfrm>
            <a:off x="661475" y="4486870"/>
            <a:ext cx="372061" cy="372070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5" name="Text 13"/>
          <p:cNvSpPr/>
          <p:nvPr/>
        </p:nvSpPr>
        <p:spPr>
          <a:xfrm>
            <a:off x="723485" y="4517876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</a:t>
            </a:r>
            <a:endParaRPr lang="en-US" sz="1950" dirty="0"/>
          </a:p>
        </p:txBody>
      </p:sp>
      <p:sp>
        <p:nvSpPr>
          <p:cNvPr id="16" name="Text 14"/>
          <p:cNvSpPr/>
          <p:nvPr/>
        </p:nvSpPr>
        <p:spPr>
          <a:xfrm>
            <a:off x="1198830" y="4543723"/>
            <a:ext cx="103313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pensou em como faria? Quando ou onde?"</a:t>
            </a:r>
            <a:endParaRPr lang="en-US" sz="1600" dirty="0"/>
          </a:p>
        </p:txBody>
      </p:sp>
      <p:sp>
        <p:nvSpPr>
          <p:cNvPr id="17" name="Shape 15"/>
          <p:cNvSpPr/>
          <p:nvPr/>
        </p:nvSpPr>
        <p:spPr>
          <a:xfrm>
            <a:off x="661475" y="5189637"/>
            <a:ext cx="372061" cy="372070"/>
          </a:xfrm>
          <a:prstGeom prst="roundRect">
            <a:avLst>
              <a:gd name="adj" fmla="val 40007"/>
            </a:avLst>
          </a:prstGeom>
          <a:solidFill>
            <a:srgbClr val="E8F3E8"/>
          </a:solidFill>
          <a:ln/>
        </p:spPr>
      </p:sp>
      <p:sp>
        <p:nvSpPr>
          <p:cNvPr id="18" name="Text 16"/>
          <p:cNvSpPr/>
          <p:nvPr/>
        </p:nvSpPr>
        <p:spPr>
          <a:xfrm>
            <a:off x="723485" y="5220643"/>
            <a:ext cx="248041" cy="310059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5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5</a:t>
            </a:r>
            <a:endParaRPr lang="en-US" sz="1950" dirty="0"/>
          </a:p>
        </p:txBody>
      </p:sp>
      <p:sp>
        <p:nvSpPr>
          <p:cNvPr id="19" name="Text 17"/>
          <p:cNvSpPr/>
          <p:nvPr/>
        </p:nvSpPr>
        <p:spPr>
          <a:xfrm>
            <a:off x="1198830" y="5246489"/>
            <a:ext cx="10331390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tem acesso ao meio que pensou utilizar?"</a:t>
            </a:r>
            <a:endParaRPr lang="en-US" sz="16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50652"/>
            <a:ext cx="3600062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00262"/>
            <a:ext cx="4011214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2 · SUICÍDIO: COMPREENDER PARA PREVENIR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56815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Perguntar Não Aumenta o Risco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332930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Perguntar abre portas.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661475" y="3294162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Perguntar sobre suicídio de forma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direta, respeitosa e acolhedora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não aumenta o risco — permite identificar aquilo que muitas vezes está sendo escondido.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4009430"/>
            <a:ext cx="5351725" cy="1597819"/>
          </a:xfrm>
          <a:prstGeom prst="roundRect">
            <a:avLst>
              <a:gd name="adj" fmla="val 9316"/>
            </a:avLst>
          </a:prstGeom>
          <a:solidFill>
            <a:srgbClr val="E8F3E8"/>
          </a:solidFill>
          <a:ln/>
        </p:spPr>
      </p:sp>
      <p:sp>
        <p:nvSpPr>
          <p:cNvPr id="8" name="Text 6"/>
          <p:cNvSpPr/>
          <p:nvPr/>
        </p:nvSpPr>
        <p:spPr>
          <a:xfrm>
            <a:off x="826769" y="4174728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Também pergunte sobre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6769" y="4532412"/>
            <a:ext cx="5021137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Tentativas anteriores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Uso atual de álcool ou substâncias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Disponibilidade de rede de apoio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78495" y="4009430"/>
            <a:ext cx="5351725" cy="1597819"/>
          </a:xfrm>
          <a:prstGeom prst="roundRect">
            <a:avLst>
              <a:gd name="adj" fmla="val 9316"/>
            </a:avLst>
          </a:prstGeom>
          <a:solidFill>
            <a:srgbClr val="E8F3E8"/>
          </a:solidFill>
          <a:ln/>
        </p:spPr>
      </p:sp>
      <p:sp>
        <p:nvSpPr>
          <p:cNvPr id="11" name="Text 9"/>
          <p:cNvSpPr/>
          <p:nvPr/>
        </p:nvSpPr>
        <p:spPr>
          <a:xfrm>
            <a:off x="6343789" y="4174728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Postura do enfermeiro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43789" y="4532412"/>
            <a:ext cx="5021137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Escuta sem julgamento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Linguagem clara e direta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Presença e acolhimento</a:t>
            </a:r>
            <a:endParaRPr lang="en-US" sz="13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Shape 0"/>
          <p:cNvSpPr/>
          <p:nvPr/>
        </p:nvSpPr>
        <p:spPr>
          <a:xfrm>
            <a:off x="661475" y="2211884"/>
            <a:ext cx="2632704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4" name="Text 1"/>
          <p:cNvSpPr/>
          <p:nvPr/>
        </p:nvSpPr>
        <p:spPr>
          <a:xfrm>
            <a:off x="760691" y="2261493"/>
            <a:ext cx="304385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3 · ÁLCOOL E OUTRAS DROGAS</a:t>
            </a:r>
            <a:endParaRPr lang="en-US" sz="1000" dirty="0"/>
          </a:p>
        </p:txBody>
      </p:sp>
      <p:sp>
        <p:nvSpPr>
          <p:cNvPr id="5" name="Text 2"/>
          <p:cNvSpPr/>
          <p:nvPr/>
        </p:nvSpPr>
        <p:spPr>
          <a:xfrm>
            <a:off x="661475" y="2529384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Onde o Risco Entra?</a:t>
            </a:r>
            <a:endParaRPr lang="en-US" sz="3250" dirty="0"/>
          </a:p>
        </p:txBody>
      </p:sp>
      <p:sp>
        <p:nvSpPr>
          <p:cNvPr id="6" name="Text 3"/>
          <p:cNvSpPr/>
          <p:nvPr/>
        </p:nvSpPr>
        <p:spPr>
          <a:xfrm>
            <a:off x="661475" y="3294162"/>
            <a:ext cx="6296860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substância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não é a causa única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do comportamento suicida. Ela atua como fator de vulnerabilidade, potencializando riscos já existentes.</a:t>
            </a:r>
            <a:endParaRPr lang="en-US" sz="1300" dirty="0"/>
          </a:p>
        </p:txBody>
      </p:sp>
      <p:sp>
        <p:nvSpPr>
          <p:cNvPr id="7" name="Text 4"/>
          <p:cNvSpPr/>
          <p:nvPr/>
        </p:nvSpPr>
        <p:spPr>
          <a:xfrm>
            <a:off x="909516" y="4195465"/>
            <a:ext cx="66584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Substância → Alterações → Maior Vulnerabilidade</a:t>
            </a:r>
            <a:endParaRPr lang="en-US" sz="1300" dirty="0"/>
          </a:p>
        </p:txBody>
      </p:sp>
      <p:sp>
        <p:nvSpPr>
          <p:cNvPr id="8" name="Shape 5"/>
          <p:cNvSpPr/>
          <p:nvPr/>
        </p:nvSpPr>
        <p:spPr>
          <a:xfrm>
            <a:off x="661475" y="4009430"/>
            <a:ext cx="19050" cy="636687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60375"/>
            <a:ext cx="2591132" cy="247352"/>
          </a:xfrm>
          <a:prstGeom prst="roundRect">
            <a:avLst>
              <a:gd name="adj" fmla="val 47390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59104" y="509191"/>
            <a:ext cx="3005459" cy="14972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3 · ÁLCOOL E OUTRAS DROGAS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771823"/>
            <a:ext cx="10868745" cy="50869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Efeitos que Aumentam a Vulnerabilidade</a:t>
            </a:r>
            <a:endParaRPr lang="en-US" sz="320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520825"/>
            <a:ext cx="8737381" cy="4876800"/>
          </a:xfrm>
          <a:prstGeom prst="rect">
            <a:avLst/>
          </a:prstGeom>
        </p:spPr>
      </p:pic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18159"/>
            <a:ext cx="2632704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667768"/>
            <a:ext cx="3043856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3 · ÁLCOOL E OUTRAS DROGAS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93565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Substâncias em Foco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700437"/>
            <a:ext cx="3512653" cy="2539405"/>
          </a:xfrm>
          <a:prstGeom prst="rect">
            <a:avLst/>
          </a:prstGeom>
        </p:spPr>
      </p:pic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2293781" y="2843411"/>
            <a:ext cx="248041" cy="248047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45819" y="3380879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Álcool</a:t>
            </a:r>
            <a:endParaRPr lang="en-US" sz="1600" dirty="0"/>
          </a:p>
        </p:txBody>
      </p:sp>
      <p:sp>
        <p:nvSpPr>
          <p:cNvPr id="8" name="Text 4"/>
          <p:cNvSpPr/>
          <p:nvPr/>
        </p:nvSpPr>
        <p:spPr>
          <a:xfrm>
            <a:off x="845819" y="3738562"/>
            <a:ext cx="314396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Desinibição + impulsividade + alteração do julgamento.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A pessoa pode apresentar condutas que, estando sóbria, talvez não apresentasse.</a:t>
            </a:r>
            <a:endParaRPr lang="en-US" sz="1300" dirty="0"/>
          </a:p>
        </p:txBody>
      </p:sp>
      <p:pic>
        <p:nvPicPr>
          <p:cNvPr id="9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339422" y="2700437"/>
            <a:ext cx="3512752" cy="2539405"/>
          </a:xfrm>
          <a:prstGeom prst="rect">
            <a:avLst/>
          </a:prstGeom>
        </p:spPr>
      </p:pic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971728" y="2843411"/>
            <a:ext cx="248041" cy="248047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4523766" y="3380879"/>
            <a:ext cx="3144064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Cocaína e Estimulantes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4523766" y="3738562"/>
            <a:ext cx="3144064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Agitação, ansiedade, irritabilidade, paranoia, alterações do sono e impulsividade acentuada.</a:t>
            </a:r>
            <a:endParaRPr lang="en-US" sz="1300" dirty="0"/>
          </a:p>
        </p:txBody>
      </p:sp>
      <p:pic>
        <p:nvPicPr>
          <p:cNvPr id="13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8017468" y="2700437"/>
            <a:ext cx="3512653" cy="2539405"/>
          </a:xfrm>
          <a:prstGeom prst="rect">
            <a:avLst/>
          </a:prstGeom>
        </p:spPr>
      </p:pic>
      <p:pic>
        <p:nvPicPr>
          <p:cNvPr id="14" name="Image 5" descr="preencoded.png">    </p:cNvPr>
          <p:cNvPicPr>
            <a:picLocks noChangeAspect="1"/>
          </p:cNvPicPr>
          <p:nvPr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9649774" y="2843411"/>
            <a:ext cx="248041" cy="248047"/>
          </a:xfrm>
          <a:prstGeom prst="rect">
            <a:avLst/>
          </a:prstGeom>
        </p:spPr>
      </p:pic>
      <p:sp>
        <p:nvSpPr>
          <p:cNvPr id="15" name="Text 7"/>
          <p:cNvSpPr/>
          <p:nvPr/>
        </p:nvSpPr>
        <p:spPr>
          <a:xfrm>
            <a:off x="8201812" y="3380879"/>
            <a:ext cx="314396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Cannabis e Outras Substâncias</a:t>
            </a:r>
            <a:endParaRPr lang="en-US" sz="1600" dirty="0"/>
          </a:p>
        </p:txBody>
      </p:sp>
      <p:sp>
        <p:nvSpPr>
          <p:cNvPr id="16" name="Text 8"/>
          <p:cNvSpPr/>
          <p:nvPr/>
        </p:nvSpPr>
        <p:spPr>
          <a:xfrm>
            <a:off x="8201812" y="3997027"/>
            <a:ext cx="3143965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Efeitos variam conforme pessoa, padrão de uso, quantidade, associação com outras substâncias e condições clínicas. Avaliar contexto.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460673"/>
            <a:ext cx="2474156" cy="192286"/>
          </a:xfrm>
          <a:prstGeom prst="roundRect">
            <a:avLst>
              <a:gd name="adj" fmla="val 47415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37375" y="498574"/>
            <a:ext cx="2931940" cy="11648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7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4 · QUANDO OS RISCOS SE ENCONTRAM</a:t>
            </a:r>
            <a:endParaRPr lang="en-US" sz="750" dirty="0"/>
          </a:p>
        </p:txBody>
      </p:sp>
      <p:sp>
        <p:nvSpPr>
          <p:cNvPr id="4" name="Text 2"/>
          <p:cNvSpPr/>
          <p:nvPr/>
        </p:nvSpPr>
        <p:spPr>
          <a:xfrm>
            <a:off x="661475" y="691654"/>
            <a:ext cx="10868745" cy="3956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 Convergência dos Fatores</a:t>
            </a:r>
            <a:endParaRPr lang="en-US" sz="24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232694"/>
            <a:ext cx="8737381" cy="4876800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661475" y="6218535"/>
            <a:ext cx="11478330" cy="17879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Os fatores se </a:t>
            </a:r>
            <a:pPr algn="l" indent="0" marL="0">
              <a:lnSpc>
                <a:spcPct val="118000"/>
              </a:lnSpc>
              <a:buNone/>
            </a:pPr>
            <a:r>
              <a:rPr lang="en-US" sz="95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potencializam mutuamente</a:t>
            </a:r>
            <a:pPr algn="l" indent="0" marL="0">
              <a:lnSpc>
                <a:spcPct val="118000"/>
              </a:lnSpc>
              <a:buNone/>
            </a:pPr>
            <a:r>
              <a:rPr lang="en-US" sz="9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A presença de um aumenta a probabilidade e a intensidade dos demais.</a:t>
            </a:r>
            <a:endParaRPr lang="en-US" sz="9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04739"/>
            <a:ext cx="3233458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454348"/>
            <a:ext cx="3644610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4 · QUANDO OS RISCOS SE ENCONTRAM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72223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Caso para Reflexão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909516" y="2673052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Paciente chega ao serviço após beber. Perdeu o emprego, terminou um relacionamento, está isolado, aumentou o consumo de álcool, dorme pouco, apresenta desesperança e fala que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não quer mais viver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487017"/>
            <a:ext cx="19050" cy="901303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  <p:sp>
        <p:nvSpPr>
          <p:cNvPr id="7" name="Shape 5"/>
          <p:cNvSpPr/>
          <p:nvPr/>
        </p:nvSpPr>
        <p:spPr>
          <a:xfrm>
            <a:off x="542415" y="3574355"/>
            <a:ext cx="5470785" cy="1878905"/>
          </a:xfrm>
          <a:prstGeom prst="roundRect">
            <a:avLst>
              <a:gd name="adj" fmla="val 12676"/>
            </a:avLst>
          </a:prstGeom>
          <a:solidFill>
            <a:srgbClr val="438951"/>
          </a:solidFill>
          <a:ln/>
        </p:spPr>
      </p:sp>
      <p:sp>
        <p:nvSpPr>
          <p:cNvPr id="8" name="Text 6"/>
          <p:cNvSpPr/>
          <p:nvPr/>
        </p:nvSpPr>
        <p:spPr>
          <a:xfrm>
            <a:off x="707710" y="3739654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Pergunta ao público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7710" y="4163417"/>
            <a:ext cx="57497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"O que mudou quando o álcool entrou nessa situação?"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3739654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 que o álcool acrescenta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4163417"/>
            <a:ext cx="5232666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 + impulsividade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Redução da capacidade de julgamento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Maior disponibilidade de meios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Necessidade ampliada de proteção</a:t>
            </a:r>
            <a:endParaRPr lang="en-US" sz="13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51694"/>
            <a:ext cx="3233458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901303"/>
            <a:ext cx="3644610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4 · QUANDO OS RISCOS SE ENCONTRAM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169194"/>
            <a:ext cx="10868745" cy="2067322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65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 risco não está apenas na substância.</a:t>
            </a:r>
            <a:endParaRPr lang="en-US" sz="6500" dirty="0"/>
          </a:p>
        </p:txBody>
      </p:sp>
      <p:sp>
        <p:nvSpPr>
          <p:cNvPr id="5" name="Text 3"/>
          <p:cNvSpPr/>
          <p:nvPr/>
        </p:nvSpPr>
        <p:spPr>
          <a:xfrm>
            <a:off x="356682" y="3484563"/>
            <a:ext cx="1147833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Está também no </a:t>
            </a:r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contexto em que ela aparece</a:t>
            </a:r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3935214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826769" y="4100513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Sofrimento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6769" y="4458196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Perdas, conflitos, desesperança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8495" y="3935214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6343789" y="4100513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Intoxicação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43789" y="4458196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Desinibição, impulsividade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1475" y="5053409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3" name="Text 11"/>
          <p:cNvSpPr/>
          <p:nvPr/>
        </p:nvSpPr>
        <p:spPr>
          <a:xfrm>
            <a:off x="826769" y="5218708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Isolamento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6769" y="5576391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Ausência de rede de apoio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78495" y="5053409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6" name="Text 14"/>
          <p:cNvSpPr/>
          <p:nvPr/>
        </p:nvSpPr>
        <p:spPr>
          <a:xfrm>
            <a:off x="6343789" y="5218708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Acesso a Meios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43789" y="5576391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Disponibilidade de instrumentos letais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960662"/>
            <a:ext cx="3212226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2010271"/>
            <a:ext cx="362337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5 · IDENTIFICAÇÃO E MANEJO DO RISCO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22781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Sinais de Alerta: O Que Observar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3042940"/>
            <a:ext cx="413434" cy="413445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281577" y="3042940"/>
            <a:ext cx="286496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Fala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281577" y="3400623"/>
            <a:ext cx="2864969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"Não aguento mais."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"Quero desaparecer."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"Seria melhor morrer."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"Estou pensando em me matar."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53213" y="3042940"/>
            <a:ext cx="413434" cy="413445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4973315" y="3042940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Comportamento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4973315" y="3400623"/>
            <a:ext cx="2865068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Isolamento repentino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Aumento do consumo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Mudança brusca de comportamento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Despedidas, agitação intensa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45050" y="3042940"/>
            <a:ext cx="413434" cy="413445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8665152" y="3042940"/>
            <a:ext cx="286506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Contexto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8665152" y="3400623"/>
            <a:ext cx="2865068" cy="149661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Tentativa anterior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Perdas recentes, violência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Desemprego, situação de rua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Intoxicação, acesso a meios letais</a:t>
            </a:r>
            <a:endParaRPr lang="en-US" sz="13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46249"/>
            <a:ext cx="3212226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995859"/>
            <a:ext cx="362337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5 · IDENTIFICAÇÃO E MANEJO DO RISCO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263749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Pergunte. Não Presuma.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>
            <a:extLst>
              <a:ext uri="{96DAC541-7B7A-43D3-8B79-37D633B846F1}">
                <asvg:svgBlip xmlns:asvg="http://schemas.microsoft.com/office/drawing/2016/SVG/main" r:embed="rId2"/>
              </a:ext>
            </a:extLst>
          </a:blip>
          <a:stretch>
            <a:fillRect/>
          </a:stretch>
        </p:blipFill>
        <p:spPr>
          <a:xfrm>
            <a:off x="661475" y="2028527"/>
            <a:ext cx="3512653" cy="1991221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2318585" y="2152551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</a:t>
            </a:r>
            <a:endParaRPr lang="en-US" sz="1550" dirty="0"/>
          </a:p>
        </p:txBody>
      </p:sp>
      <p:sp>
        <p:nvSpPr>
          <p:cNvPr id="7" name="Text 4"/>
          <p:cNvSpPr/>
          <p:nvPr/>
        </p:nvSpPr>
        <p:spPr>
          <a:xfrm>
            <a:off x="845819" y="2690019"/>
            <a:ext cx="3143965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"O que está acontecendo?"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845819" y="3047702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Abrir espaço para a narrativa do paciente.</a:t>
            </a:r>
            <a:endParaRPr lang="en-US" sz="1300" dirty="0"/>
          </a:p>
        </p:txBody>
      </p:sp>
      <p:pic>
        <p:nvPicPr>
          <p:cNvPr id="9" name="Image 1" descr="preencoded.png">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4339422" y="2028527"/>
            <a:ext cx="3512752" cy="1991221"/>
          </a:xfrm>
          <a:prstGeom prst="rect">
            <a:avLst/>
          </a:prstGeom>
        </p:spPr>
      </p:pic>
      <p:sp>
        <p:nvSpPr>
          <p:cNvPr id="10" name="Text 6"/>
          <p:cNvSpPr/>
          <p:nvPr/>
        </p:nvSpPr>
        <p:spPr>
          <a:xfrm>
            <a:off x="5996532" y="2152551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</a:t>
            </a:r>
            <a:endParaRPr lang="en-US" sz="1550" dirty="0"/>
          </a:p>
        </p:txBody>
      </p:sp>
      <p:sp>
        <p:nvSpPr>
          <p:cNvPr id="11" name="Text 7"/>
          <p:cNvSpPr/>
          <p:nvPr/>
        </p:nvSpPr>
        <p:spPr>
          <a:xfrm>
            <a:off x="4523766" y="2690019"/>
            <a:ext cx="3144064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está pensando em morrer?"</a:t>
            </a:r>
            <a:endParaRPr lang="en-US" sz="1600" dirty="0"/>
          </a:p>
        </p:txBody>
      </p:sp>
      <p:sp>
        <p:nvSpPr>
          <p:cNvPr id="12" name="Text 8"/>
          <p:cNvSpPr/>
          <p:nvPr/>
        </p:nvSpPr>
        <p:spPr>
          <a:xfrm>
            <a:off x="4523766" y="3306167"/>
            <a:ext cx="314406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Nomear diretamente o pensamento de morte.</a:t>
            </a:r>
            <a:endParaRPr lang="en-US" sz="1300" dirty="0"/>
          </a:p>
        </p:txBody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8017468" y="2028527"/>
            <a:ext cx="3512653" cy="1991221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9674578" y="2152551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</a:t>
            </a:r>
            <a:endParaRPr lang="en-US" sz="1550" dirty="0"/>
          </a:p>
        </p:txBody>
      </p:sp>
      <p:sp>
        <p:nvSpPr>
          <p:cNvPr id="15" name="Text 10"/>
          <p:cNvSpPr/>
          <p:nvPr/>
        </p:nvSpPr>
        <p:spPr>
          <a:xfrm>
            <a:off x="8201812" y="2690019"/>
            <a:ext cx="3143965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"Você está pensando em tirar sua própria vida?"</a:t>
            </a:r>
            <a:endParaRPr lang="en-US" sz="1600" dirty="0"/>
          </a:p>
        </p:txBody>
      </p:sp>
      <p:sp>
        <p:nvSpPr>
          <p:cNvPr id="16" name="Text 11"/>
          <p:cNvSpPr/>
          <p:nvPr/>
        </p:nvSpPr>
        <p:spPr>
          <a:xfrm>
            <a:off x="8201812" y="3306167"/>
            <a:ext cx="314396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Diferenciar pensamento de morte de ideação suicida.</a:t>
            </a:r>
            <a:endParaRPr lang="en-US" sz="1300" dirty="0"/>
          </a:p>
        </p:txBody>
      </p:sp>
      <p:pic>
        <p:nvPicPr>
          <p:cNvPr id="17" name="Image 3" descr="preencoded.png">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661475" y="4185047"/>
            <a:ext cx="5351626" cy="1726605"/>
          </a:xfrm>
          <a:prstGeom prst="rect">
            <a:avLst/>
          </a:prstGeom>
        </p:spPr>
      </p:pic>
      <p:sp>
        <p:nvSpPr>
          <p:cNvPr id="18" name="Text 12"/>
          <p:cNvSpPr/>
          <p:nvPr/>
        </p:nvSpPr>
        <p:spPr>
          <a:xfrm>
            <a:off x="3238022" y="4309070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</a:t>
            </a:r>
            <a:endParaRPr lang="en-US" sz="1550" dirty="0"/>
          </a:p>
        </p:txBody>
      </p:sp>
      <p:sp>
        <p:nvSpPr>
          <p:cNvPr id="19" name="Text 13"/>
          <p:cNvSpPr/>
          <p:nvPr/>
        </p:nvSpPr>
        <p:spPr>
          <a:xfrm>
            <a:off x="845819" y="4846538"/>
            <a:ext cx="4982939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"Pensou em como faria ou tem algum plano?"</a:t>
            </a:r>
            <a:endParaRPr lang="en-US" sz="1600" dirty="0"/>
          </a:p>
        </p:txBody>
      </p:sp>
      <p:sp>
        <p:nvSpPr>
          <p:cNvPr id="20" name="Text 14"/>
          <p:cNvSpPr/>
          <p:nvPr/>
        </p:nvSpPr>
        <p:spPr>
          <a:xfrm>
            <a:off x="845819" y="5204222"/>
            <a:ext cx="4982939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Avaliar planejamento e acesso a meios.</a:t>
            </a:r>
            <a:endParaRPr lang="en-US" sz="1300" dirty="0"/>
          </a:p>
        </p:txBody>
      </p:sp>
      <p:pic>
        <p:nvPicPr>
          <p:cNvPr id="21" name="Image 4" descr="preencoded.png">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6178395" y="4185047"/>
            <a:ext cx="5351725" cy="1726605"/>
          </a:xfrm>
          <a:prstGeom prst="rect">
            <a:avLst/>
          </a:prstGeom>
        </p:spPr>
      </p:pic>
      <p:sp>
        <p:nvSpPr>
          <p:cNvPr id="22" name="Text 15"/>
          <p:cNvSpPr/>
          <p:nvPr/>
        </p:nvSpPr>
        <p:spPr>
          <a:xfrm>
            <a:off x="8755042" y="4309070"/>
            <a:ext cx="198433" cy="248047"/>
          </a:xfrm>
          <a:prstGeom prst="rect">
            <a:avLst/>
          </a:prstGeom>
          <a:noFill/>
          <a:ln/>
        </p:spPr>
        <p:txBody>
          <a:bodyPr wrap="non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5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5</a:t>
            </a:r>
            <a:endParaRPr lang="en-US" sz="1550" dirty="0"/>
          </a:p>
        </p:txBody>
      </p:sp>
      <p:sp>
        <p:nvSpPr>
          <p:cNvPr id="23" name="Text 16"/>
          <p:cNvSpPr/>
          <p:nvPr/>
        </p:nvSpPr>
        <p:spPr>
          <a:xfrm>
            <a:off x="6362739" y="4846538"/>
            <a:ext cx="4983038" cy="516930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"O que podemos fazer para manter você seguro agora?"</a:t>
            </a:r>
            <a:endParaRPr lang="en-US" sz="1600" dirty="0"/>
          </a:p>
        </p:txBody>
      </p:sp>
      <p:sp>
        <p:nvSpPr>
          <p:cNvPr id="24" name="Text 17"/>
          <p:cNvSpPr/>
          <p:nvPr/>
        </p:nvSpPr>
        <p:spPr>
          <a:xfrm>
            <a:off x="6362739" y="5462687"/>
            <a:ext cx="498303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Construir junto um plano de segurança.</a:t>
            </a:r>
            <a:endParaRPr lang="en-US" sz="13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202234"/>
            <a:ext cx="3212226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251843"/>
            <a:ext cx="362337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5 · IDENTIFICAÇÃO E MANEJO DO RISCO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5197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Avaliação do Risco: O Que Considerar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542415" y="2284512"/>
            <a:ext cx="5470785" cy="2523827"/>
          </a:xfrm>
          <a:prstGeom prst="roundRect">
            <a:avLst>
              <a:gd name="adj" fmla="val 9437"/>
            </a:avLst>
          </a:prstGeom>
          <a:solidFill>
            <a:srgbClr val="438951"/>
          </a:solidFill>
          <a:ln/>
        </p:spPr>
      </p:sp>
      <p:sp>
        <p:nvSpPr>
          <p:cNvPr id="6" name="Text 4"/>
          <p:cNvSpPr/>
          <p:nvPr/>
        </p:nvSpPr>
        <p:spPr>
          <a:xfrm>
            <a:off x="707710" y="2449810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Fatores de Risco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707710" y="2873573"/>
            <a:ext cx="5140196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Plano definido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Intenção declarada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Acesso ao meio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Tentativa prévia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 atual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Isolamento social</a:t>
            </a:r>
            <a:endParaRPr lang="en-US" sz="1300" dirty="0"/>
          </a:p>
        </p:txBody>
      </p:sp>
      <p:sp>
        <p:nvSpPr>
          <p:cNvPr id="8" name="Text 6"/>
          <p:cNvSpPr/>
          <p:nvPr/>
        </p:nvSpPr>
        <p:spPr>
          <a:xfrm>
            <a:off x="6303904" y="2449810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Fatores de Proteção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6303904" y="2873573"/>
            <a:ext cx="5232666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Rede de apoio ativa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Vínculo com serviço de saúde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Razões para viver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Ausência de plano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Capacidade de pedir ajuda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Engajamento no cuidado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61475" y="4994374"/>
            <a:ext cx="10868745" cy="661293"/>
          </a:xfrm>
          <a:prstGeom prst="roundRect">
            <a:avLst>
              <a:gd name="adj" fmla="val 22509"/>
            </a:avLst>
          </a:prstGeom>
          <a:solidFill>
            <a:srgbClr val="DDEEE0"/>
          </a:solidFill>
          <a:ln/>
        </p:spPr>
      </p:sp>
      <p:pic>
        <p:nvPicPr>
          <p:cNvPr id="11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234087"/>
            <a:ext cx="206667" cy="165298"/>
          </a:xfrm>
          <a:prstGeom prst="rect">
            <a:avLst/>
          </a:prstGeom>
        </p:spPr>
      </p:pic>
      <p:sp>
        <p:nvSpPr>
          <p:cNvPr id="12" name="Text 9"/>
          <p:cNvSpPr/>
          <p:nvPr/>
        </p:nvSpPr>
        <p:spPr>
          <a:xfrm>
            <a:off x="1198731" y="5200948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avaliação do risco é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dinâmica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 Reavalie sempre que houver mudança no estado clínico ou emocional do paciente.</a:t>
            </a:r>
            <a:endParaRPr lang="en-US" sz="13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610320"/>
            <a:ext cx="3212226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659930"/>
            <a:ext cx="3623378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5 · IDENTIFICAÇÃO E MANEJO DO RISCO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9278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Risco Imediato vs. Não Imediato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661475" y="2692598"/>
            <a:ext cx="10868745" cy="2555081"/>
          </a:xfrm>
          <a:prstGeom prst="roundRect">
            <a:avLst>
              <a:gd name="adj" fmla="val 5826"/>
            </a:avLst>
          </a:prstGeom>
          <a:solidFill>
            <a:srgbClr val="E8F3E8"/>
          </a:solidFill>
          <a:ln/>
        </p:spPr>
      </p:sp>
      <p:sp>
        <p:nvSpPr>
          <p:cNvPr id="6" name="Shape 4"/>
          <p:cNvSpPr/>
          <p:nvPr/>
        </p:nvSpPr>
        <p:spPr>
          <a:xfrm>
            <a:off x="661475" y="2692598"/>
            <a:ext cx="5434373" cy="2555081"/>
          </a:xfrm>
          <a:custGeom>
            <a:avLst/>
            <a:gdLst/>
            <a:ahLst/>
            <a:cxnLst/>
            <a:rect l="l" t="t" r="r" b="b"/>
            <a:pathLst>
              <a:path w="5434373" h="2555081">
                <a:moveTo>
                  <a:pt x="124044" y="0"/>
                </a:moveTo>
                <a:lnTo>
                  <a:pt x="5434373" y="0"/>
                </a:lnTo>
                <a:lnTo>
                  <a:pt x="5434373" y="2555081"/>
                </a:lnTo>
                <a:lnTo>
                  <a:pt x="124044" y="2555081"/>
                </a:lnTo>
                <a:arcTo hR="124047" wR="124044" stAng="5400000" swAng="5400000"/>
                <a:lnTo>
                  <a:pt x="0" y="124047"/>
                </a:lnTo>
                <a:arcTo hR="124047" wR="124044" stAng="10800000" swAng="5400000"/>
                <a:close/>
              </a:path>
            </a:pathLst>
          </a:cu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826769" y="2857897"/>
            <a:ext cx="5103784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⚠️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Risco Imediato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6769" y="3221930"/>
            <a:ext cx="5103784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Plano definido + intenção + acesso ao meio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 grave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Agitação intensa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Recusa de qualquer suporte</a:t>
            </a:r>
            <a:endParaRPr lang="en-US" sz="1300" dirty="0"/>
          </a:p>
        </p:txBody>
      </p:sp>
      <p:sp>
        <p:nvSpPr>
          <p:cNvPr id="9" name="Text 7"/>
          <p:cNvSpPr/>
          <p:nvPr/>
        </p:nvSpPr>
        <p:spPr>
          <a:xfrm>
            <a:off x="826769" y="4553148"/>
            <a:ext cx="5103784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→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Não deixar a pessoa sozinha. Acionar equipe imediatamente.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095848" y="2692598"/>
            <a:ext cx="5434373" cy="2555081"/>
          </a:xfrm>
          <a:custGeom>
            <a:avLst/>
            <a:gdLst/>
            <a:ahLst/>
            <a:cxnLst/>
            <a:rect l="l" t="t" r="r" b="b"/>
            <a:pathLst>
              <a:path w="5434373" h="2555081">
                <a:moveTo>
                  <a:pt x="0" y="0"/>
                </a:moveTo>
                <a:lnTo>
                  <a:pt x="5310329" y="0"/>
                </a:lnTo>
                <a:arcTo hR="124047" wR="124044" stAng="16200000" swAng="5400000"/>
                <a:lnTo>
                  <a:pt x="5434373" y="2431035"/>
                </a:lnTo>
                <a:arcTo hR="124047" wR="124044" stAng="0" swAng="5400000"/>
                <a:lnTo>
                  <a:pt x="0" y="2555081"/>
                </a:lnTo>
                <a:lnTo>
                  <a:pt x="0" y="0"/>
                </a:lnTo>
                <a:close/>
              </a:path>
            </a:pathLst>
          </a:custGeom>
          <a:solidFill>
            <a:srgbClr val="E8F3E8"/>
          </a:solidFill>
          <a:ln/>
        </p:spPr>
      </p:sp>
      <p:sp>
        <p:nvSpPr>
          <p:cNvPr id="11" name="Shape 9"/>
          <p:cNvSpPr/>
          <p:nvPr/>
        </p:nvSpPr>
        <p:spPr>
          <a:xfrm>
            <a:off x="6095848" y="2692598"/>
            <a:ext cx="19050" cy="2555081"/>
          </a:xfrm>
          <a:prstGeom prst="roundRect">
            <a:avLst>
              <a:gd name="adj" fmla="val 49999"/>
            </a:avLst>
          </a:prstGeom>
          <a:solidFill>
            <a:srgbClr val="CED9CE"/>
          </a:solidFill>
          <a:ln/>
        </p:spPr>
      </p:sp>
      <p:sp>
        <p:nvSpPr>
          <p:cNvPr id="12" name="Text 10"/>
          <p:cNvSpPr/>
          <p:nvPr/>
        </p:nvSpPr>
        <p:spPr>
          <a:xfrm>
            <a:off x="6261142" y="2857897"/>
            <a:ext cx="5103784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🔵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Risco Não Imediato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261142" y="3221930"/>
            <a:ext cx="5103784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Ideação sem plano definido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Aceita conversar e receber ajuda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Rede de apoio disponível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Sem intoxicação grave</a:t>
            </a:r>
            <a:endParaRPr lang="en-US" sz="1300" dirty="0"/>
          </a:p>
        </p:txBody>
      </p:sp>
      <p:sp>
        <p:nvSpPr>
          <p:cNvPr id="14" name="Text 12"/>
          <p:cNvSpPr/>
          <p:nvPr/>
        </p:nvSpPr>
        <p:spPr>
          <a:xfrm>
            <a:off x="6261142" y="4553148"/>
            <a:ext cx="510378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→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Acolher, avaliar, planejar continuidade do cuidado.</a:t>
            </a:r>
            <a:endParaRPr lang="en-US" sz="130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903287"/>
            <a:ext cx="3975497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952897"/>
            <a:ext cx="438664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6 · O QUE O PROFISSIONAL DE SAÚDE DEVE FAZER?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220788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Condutas Imediatas 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85566"/>
            <a:ext cx="826868" cy="992287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653638" y="2150864"/>
            <a:ext cx="98765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1. Acolher</a:t>
            </a:r>
            <a:endParaRPr lang="en-US" sz="1600" dirty="0"/>
          </a:p>
        </p:txBody>
      </p:sp>
      <p:sp>
        <p:nvSpPr>
          <p:cNvPr id="7" name="Text 4"/>
          <p:cNvSpPr/>
          <p:nvPr/>
        </p:nvSpPr>
        <p:spPr>
          <a:xfrm>
            <a:off x="1653638" y="2508548"/>
            <a:ext cx="987658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Ouvir sem julgamento. "Percebi que você está passando por um momento muito difícil."</a:t>
            </a:r>
            <a:endParaRPr lang="en-US" sz="1300" dirty="0"/>
          </a:p>
        </p:txBody>
      </p:sp>
      <p:pic>
        <p:nvPicPr>
          <p:cNvPr id="8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61475" y="2977852"/>
            <a:ext cx="826868" cy="992287"/>
          </a:xfrm>
          <a:prstGeom prst="rect">
            <a:avLst/>
          </a:prstGeom>
        </p:spPr>
      </p:pic>
      <p:sp>
        <p:nvSpPr>
          <p:cNvPr id="9" name="Text 5"/>
          <p:cNvSpPr/>
          <p:nvPr/>
        </p:nvSpPr>
        <p:spPr>
          <a:xfrm>
            <a:off x="1653638" y="3143151"/>
            <a:ext cx="98765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2. Perguntar Diretamente</a:t>
            </a:r>
            <a:endParaRPr lang="en-US" sz="1600" dirty="0"/>
          </a:p>
        </p:txBody>
      </p:sp>
      <p:sp>
        <p:nvSpPr>
          <p:cNvPr id="10" name="Text 6"/>
          <p:cNvSpPr/>
          <p:nvPr/>
        </p:nvSpPr>
        <p:spPr>
          <a:xfrm>
            <a:off x="1653638" y="3500834"/>
            <a:ext cx="987658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Não ficar apenas em perguntas indiretas. Nomear o risco.</a:t>
            </a:r>
            <a:endParaRPr lang="en-US" sz="1300" dirty="0"/>
          </a:p>
        </p:txBody>
      </p:sp>
      <p:pic>
        <p:nvPicPr>
          <p:cNvPr id="1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61475" y="3970139"/>
            <a:ext cx="826868" cy="992287"/>
          </a:xfrm>
          <a:prstGeom prst="rect">
            <a:avLst/>
          </a:prstGeom>
        </p:spPr>
      </p:pic>
      <p:sp>
        <p:nvSpPr>
          <p:cNvPr id="12" name="Text 7"/>
          <p:cNvSpPr/>
          <p:nvPr/>
        </p:nvSpPr>
        <p:spPr>
          <a:xfrm>
            <a:off x="1653638" y="4135437"/>
            <a:ext cx="98765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3. Garantir Segurança</a:t>
            </a:r>
            <a:endParaRPr lang="en-US" sz="1600" dirty="0"/>
          </a:p>
        </p:txBody>
      </p:sp>
      <p:sp>
        <p:nvSpPr>
          <p:cNvPr id="13" name="Text 8"/>
          <p:cNvSpPr/>
          <p:nvPr/>
        </p:nvSpPr>
        <p:spPr>
          <a:xfrm>
            <a:off x="1653638" y="4493121"/>
            <a:ext cx="987658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Não deixar a pessoa sozinha quando houver risco imediato. Ambiente seguro e supervisão.</a:t>
            </a:r>
            <a:endParaRPr lang="en-US" sz="1300" dirty="0"/>
          </a:p>
        </p:txBody>
      </p:sp>
      <p:pic>
        <p:nvPicPr>
          <p:cNvPr id="1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1475" y="4962426"/>
            <a:ext cx="826868" cy="992287"/>
          </a:xfrm>
          <a:prstGeom prst="rect">
            <a:avLst/>
          </a:prstGeom>
        </p:spPr>
      </p:pic>
      <p:sp>
        <p:nvSpPr>
          <p:cNvPr id="15" name="Text 9"/>
          <p:cNvSpPr/>
          <p:nvPr/>
        </p:nvSpPr>
        <p:spPr>
          <a:xfrm>
            <a:off x="1653638" y="5127724"/>
            <a:ext cx="9876583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4. Acionar a Equipe</a:t>
            </a:r>
            <a:endParaRPr lang="en-US" sz="1600" dirty="0"/>
          </a:p>
        </p:txBody>
      </p:sp>
      <p:sp>
        <p:nvSpPr>
          <p:cNvPr id="16" name="Text 10"/>
          <p:cNvSpPr/>
          <p:nvPr/>
        </p:nvSpPr>
        <p:spPr>
          <a:xfrm>
            <a:off x="1653638" y="5485408"/>
            <a:ext cx="9876583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Enfermagem não conduz situação de risco importante de forma isolada.</a:t>
            </a:r>
            <a:endParaRPr lang="en-US" sz="130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343720"/>
            <a:ext cx="3975497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393329"/>
            <a:ext cx="438664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6 · O QUE O PROFISSIONAL DE SAÚDE DEVE FAZER?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661220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Avaliação Clínica e Articulação da Rede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591296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Avaliar</a:t>
            </a:r>
            <a:endParaRPr lang="en-US" sz="1600" dirty="0"/>
          </a:p>
        </p:txBody>
      </p:sp>
      <p:sp>
        <p:nvSpPr>
          <p:cNvPr id="6" name="Text 4"/>
          <p:cNvSpPr/>
          <p:nvPr/>
        </p:nvSpPr>
        <p:spPr>
          <a:xfrm>
            <a:off x="661475" y="3015059"/>
            <a:ext cx="5232666" cy="123199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 e condições clínicas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Presença de plano e intenção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Acesso a meios de autoagressão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Rede de apoio disponível</a:t>
            </a:r>
            <a:endParaRPr lang="en-US" sz="1300" dirty="0"/>
          </a:p>
        </p:txBody>
      </p:sp>
      <p:sp>
        <p:nvSpPr>
          <p:cNvPr id="7" name="Text 5"/>
          <p:cNvSpPr/>
          <p:nvPr/>
        </p:nvSpPr>
        <p:spPr>
          <a:xfrm>
            <a:off x="661475" y="4412357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Reduzir Acesso a Meios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661475" y="4836120"/>
            <a:ext cx="52326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Quando possível e seguro, orientar sobre restrição de acesso a meios potencialmente letais.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84844" y="2425998"/>
            <a:ext cx="5470785" cy="3088184"/>
          </a:xfrm>
          <a:prstGeom prst="roundRect">
            <a:avLst>
              <a:gd name="adj" fmla="val 7712"/>
            </a:avLst>
          </a:prstGeom>
          <a:solidFill>
            <a:srgbClr val="4A644E"/>
          </a:solidFill>
          <a:ln/>
        </p:spPr>
      </p:sp>
      <p:sp>
        <p:nvSpPr>
          <p:cNvPr id="10" name="Text 8"/>
          <p:cNvSpPr/>
          <p:nvPr/>
        </p:nvSpPr>
        <p:spPr>
          <a:xfrm>
            <a:off x="6350139" y="2591296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Acionar a Rede (RAPS)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50139" y="3015059"/>
            <a:ext cx="5140196" cy="1876921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CAPS / CAPS AD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UBS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UPA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SAMU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Hospital / Emergência Psiquiátrica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Familiares / Rede de Apoio*</a:t>
            </a:r>
            <a:endParaRPr lang="en-US" sz="1300" dirty="0"/>
          </a:p>
        </p:txBody>
      </p:sp>
      <p:sp>
        <p:nvSpPr>
          <p:cNvPr id="12" name="Text 10"/>
          <p:cNvSpPr/>
          <p:nvPr/>
        </p:nvSpPr>
        <p:spPr>
          <a:xfrm>
            <a:off x="6350139" y="5040809"/>
            <a:ext cx="5749781" cy="211733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*Respeitando aspectos éticos e legais pertinentes.</a:t>
            </a:r>
            <a:endParaRPr lang="en-US" sz="100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125934"/>
            <a:ext cx="3975497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175544"/>
            <a:ext cx="438664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6 · O QUE O PROFISSIONAL DE SAÚDE DEVE FAZER?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443434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Registro: O Que Documentar</a:t>
            </a:r>
            <a:endParaRPr lang="en-US" sz="3250" dirty="0"/>
          </a:p>
        </p:txBody>
      </p:sp>
      <p:sp>
        <p:nvSpPr>
          <p:cNvPr id="5" name="Shape 3"/>
          <p:cNvSpPr/>
          <p:nvPr/>
        </p:nvSpPr>
        <p:spPr>
          <a:xfrm>
            <a:off x="661475" y="2208213"/>
            <a:ext cx="2593216" cy="1520230"/>
          </a:xfrm>
          <a:prstGeom prst="roundRect">
            <a:avLst>
              <a:gd name="adj" fmla="val 9791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6" name="Text 4"/>
          <p:cNvSpPr/>
          <p:nvPr/>
        </p:nvSpPr>
        <p:spPr>
          <a:xfrm>
            <a:off x="845819" y="239256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Fala do Paciente</a:t>
            </a:r>
            <a:endParaRPr lang="en-US" sz="1600" dirty="0"/>
          </a:p>
        </p:txBody>
      </p:sp>
      <p:sp>
        <p:nvSpPr>
          <p:cNvPr id="7" name="Text 5"/>
          <p:cNvSpPr/>
          <p:nvPr/>
        </p:nvSpPr>
        <p:spPr>
          <a:xfrm>
            <a:off x="845819" y="2750245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Registrar literalmente o que foi dito.</a:t>
            </a:r>
            <a:endParaRPr lang="en-US" sz="1300" dirty="0"/>
          </a:p>
        </p:txBody>
      </p:sp>
      <p:sp>
        <p:nvSpPr>
          <p:cNvPr id="8" name="Shape 6"/>
          <p:cNvSpPr/>
          <p:nvPr/>
        </p:nvSpPr>
        <p:spPr>
          <a:xfrm>
            <a:off x="3419985" y="2208213"/>
            <a:ext cx="2593216" cy="1520230"/>
          </a:xfrm>
          <a:prstGeom prst="roundRect">
            <a:avLst>
              <a:gd name="adj" fmla="val 9791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9" name="Text 7"/>
          <p:cNvSpPr/>
          <p:nvPr/>
        </p:nvSpPr>
        <p:spPr>
          <a:xfrm>
            <a:off x="3604329" y="239256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Sinais Observados</a:t>
            </a:r>
            <a:endParaRPr lang="en-US" sz="1600" dirty="0"/>
          </a:p>
        </p:txBody>
      </p:sp>
      <p:sp>
        <p:nvSpPr>
          <p:cNvPr id="10" name="Text 8"/>
          <p:cNvSpPr/>
          <p:nvPr/>
        </p:nvSpPr>
        <p:spPr>
          <a:xfrm>
            <a:off x="3604329" y="2750245"/>
            <a:ext cx="222452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Comportamento, estado emocional, nível de consciência.</a:t>
            </a:r>
            <a:endParaRPr lang="en-US" sz="1300" dirty="0"/>
          </a:p>
        </p:txBody>
      </p:sp>
      <p:sp>
        <p:nvSpPr>
          <p:cNvPr id="11" name="Shape 9"/>
          <p:cNvSpPr/>
          <p:nvPr/>
        </p:nvSpPr>
        <p:spPr>
          <a:xfrm>
            <a:off x="6178495" y="2208213"/>
            <a:ext cx="2593216" cy="1520230"/>
          </a:xfrm>
          <a:prstGeom prst="roundRect">
            <a:avLst>
              <a:gd name="adj" fmla="val 9791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6362838" y="239256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Avaliação Realizada</a:t>
            </a:r>
            <a:endParaRPr lang="en-US" sz="1600" dirty="0"/>
          </a:p>
        </p:txBody>
      </p:sp>
      <p:sp>
        <p:nvSpPr>
          <p:cNvPr id="13" name="Text 11"/>
          <p:cNvSpPr/>
          <p:nvPr/>
        </p:nvSpPr>
        <p:spPr>
          <a:xfrm>
            <a:off x="6362838" y="2750245"/>
            <a:ext cx="222452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Presença ou ausência de plano e intenção.</a:t>
            </a:r>
            <a:endParaRPr lang="en-US" sz="1300" dirty="0"/>
          </a:p>
        </p:txBody>
      </p:sp>
      <p:sp>
        <p:nvSpPr>
          <p:cNvPr id="14" name="Shape 12"/>
          <p:cNvSpPr/>
          <p:nvPr/>
        </p:nvSpPr>
        <p:spPr>
          <a:xfrm>
            <a:off x="8937005" y="2208213"/>
            <a:ext cx="2593216" cy="1520230"/>
          </a:xfrm>
          <a:prstGeom prst="roundRect">
            <a:avLst>
              <a:gd name="adj" fmla="val 9791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5" name="Text 13"/>
          <p:cNvSpPr/>
          <p:nvPr/>
        </p:nvSpPr>
        <p:spPr>
          <a:xfrm>
            <a:off x="9121348" y="2392561"/>
            <a:ext cx="222452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Uso de Substâncias</a:t>
            </a:r>
            <a:endParaRPr lang="en-US" sz="1600" dirty="0"/>
          </a:p>
        </p:txBody>
      </p:sp>
      <p:sp>
        <p:nvSpPr>
          <p:cNvPr id="16" name="Text 14"/>
          <p:cNvSpPr/>
          <p:nvPr/>
        </p:nvSpPr>
        <p:spPr>
          <a:xfrm>
            <a:off x="9121348" y="2750245"/>
            <a:ext cx="2224528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Intoxicação, substância utilizada, quantidade estimada.</a:t>
            </a:r>
            <a:endParaRPr lang="en-US" sz="1300" dirty="0"/>
          </a:p>
        </p:txBody>
      </p:sp>
      <p:sp>
        <p:nvSpPr>
          <p:cNvPr id="17" name="Shape 15"/>
          <p:cNvSpPr/>
          <p:nvPr/>
        </p:nvSpPr>
        <p:spPr>
          <a:xfrm>
            <a:off x="661475" y="3893741"/>
            <a:ext cx="5351725" cy="990997"/>
          </a:xfrm>
          <a:prstGeom prst="roundRect">
            <a:avLst>
              <a:gd name="adj" fmla="val 15020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18" name="Text 16"/>
          <p:cNvSpPr/>
          <p:nvPr/>
        </p:nvSpPr>
        <p:spPr>
          <a:xfrm>
            <a:off x="845819" y="4078089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Condutas Adotadas</a:t>
            </a:r>
            <a:endParaRPr lang="en-US" sz="1600" dirty="0"/>
          </a:p>
        </p:txBody>
      </p:sp>
      <p:sp>
        <p:nvSpPr>
          <p:cNvPr id="19" name="Text 17"/>
          <p:cNvSpPr/>
          <p:nvPr/>
        </p:nvSpPr>
        <p:spPr>
          <a:xfrm>
            <a:off x="845819" y="4435773"/>
            <a:ext cx="498303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Profissionais acionados, encaminhamento, orientações.</a:t>
            </a:r>
            <a:endParaRPr lang="en-US" sz="1300" dirty="0"/>
          </a:p>
        </p:txBody>
      </p:sp>
      <p:sp>
        <p:nvSpPr>
          <p:cNvPr id="20" name="Shape 18"/>
          <p:cNvSpPr/>
          <p:nvPr/>
        </p:nvSpPr>
        <p:spPr>
          <a:xfrm>
            <a:off x="6178495" y="3893741"/>
            <a:ext cx="5351725" cy="990997"/>
          </a:xfrm>
          <a:prstGeom prst="roundRect">
            <a:avLst>
              <a:gd name="adj" fmla="val 15020"/>
            </a:avLst>
          </a:prstGeom>
          <a:solidFill>
            <a:srgbClr val="FAFFFA"/>
          </a:solidFill>
          <a:ln w="19050">
            <a:solidFill>
              <a:srgbClr val="CED9CE"/>
            </a:solidFill>
            <a:prstDash val="solid"/>
          </a:ln>
        </p:spPr>
      </p:sp>
      <p:sp>
        <p:nvSpPr>
          <p:cNvPr id="21" name="Text 19"/>
          <p:cNvSpPr/>
          <p:nvPr/>
        </p:nvSpPr>
        <p:spPr>
          <a:xfrm>
            <a:off x="6362838" y="4078089"/>
            <a:ext cx="498303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Acompanhamento</a:t>
            </a:r>
            <a:endParaRPr lang="en-US" sz="1600" dirty="0"/>
          </a:p>
        </p:txBody>
      </p:sp>
      <p:sp>
        <p:nvSpPr>
          <p:cNvPr id="22" name="Text 20"/>
          <p:cNvSpPr/>
          <p:nvPr/>
        </p:nvSpPr>
        <p:spPr>
          <a:xfrm>
            <a:off x="6362838" y="4435773"/>
            <a:ext cx="498303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Plano de continuidade do cuidado definido.</a:t>
            </a:r>
            <a:endParaRPr lang="en-US" sz="1300" dirty="0"/>
          </a:p>
        </p:txBody>
      </p:sp>
      <p:sp>
        <p:nvSpPr>
          <p:cNvPr id="23" name="Shape 21"/>
          <p:cNvSpPr/>
          <p:nvPr/>
        </p:nvSpPr>
        <p:spPr>
          <a:xfrm>
            <a:off x="661475" y="5070773"/>
            <a:ext cx="10868745" cy="661293"/>
          </a:xfrm>
          <a:prstGeom prst="roundRect">
            <a:avLst>
              <a:gd name="adj" fmla="val 22509"/>
            </a:avLst>
          </a:prstGeom>
          <a:solidFill>
            <a:srgbClr val="DDEEE0"/>
          </a:solidFill>
          <a:ln/>
        </p:spPr>
      </p:sp>
      <p:pic>
        <p:nvPicPr>
          <p:cNvPr id="2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769" y="5310485"/>
            <a:ext cx="206667" cy="165298"/>
          </a:xfrm>
          <a:prstGeom prst="rect">
            <a:avLst/>
          </a:prstGeom>
        </p:spPr>
      </p:pic>
      <p:sp>
        <p:nvSpPr>
          <p:cNvPr id="25" name="Text 22"/>
          <p:cNvSpPr/>
          <p:nvPr/>
        </p:nvSpPr>
        <p:spPr>
          <a:xfrm>
            <a:off x="1198731" y="5277346"/>
            <a:ext cx="10775780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 registro adequado protege o paciente, a equipe e garante a continuidade do cuidado na rede.</a:t>
            </a:r>
            <a:endParaRPr lang="en-US" sz="130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014016"/>
            <a:ext cx="3975497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063625"/>
            <a:ext cx="4386649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6 · O QUE O PROFISSIONAL DE SAÚDE DEVE FAZER?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331516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 profissional Não Precisa Resolver Sozinho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661475" y="2096294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Acionar é cuidar.</a:t>
            </a:r>
            <a:endParaRPr lang="en-US" sz="4450" dirty="0"/>
          </a:p>
        </p:txBody>
      </p:sp>
      <p:sp>
        <p:nvSpPr>
          <p:cNvPr id="6" name="Text 4"/>
          <p:cNvSpPr/>
          <p:nvPr/>
        </p:nvSpPr>
        <p:spPr>
          <a:xfrm>
            <a:off x="661475" y="3057525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Diante de risco, a responsabilidade do enfermeiro é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acolher, avaliar, proteger e articular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— não resolver de forma isolada. O trabalho em equipe e a articulação da RAPS são parte essencial da conduta.</a:t>
            </a:r>
            <a:endParaRPr lang="en-US" sz="1300" dirty="0"/>
          </a:p>
        </p:txBody>
      </p:sp>
      <p:sp>
        <p:nvSpPr>
          <p:cNvPr id="7" name="Shape 5"/>
          <p:cNvSpPr/>
          <p:nvPr/>
        </p:nvSpPr>
        <p:spPr>
          <a:xfrm>
            <a:off x="661475" y="3772793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8" name="Text 6"/>
          <p:cNvSpPr/>
          <p:nvPr/>
        </p:nvSpPr>
        <p:spPr>
          <a:xfrm>
            <a:off x="826769" y="3938091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Acolher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826769" y="4295775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Presença e escuta sem julgamento</a:t>
            </a:r>
            <a:endParaRPr lang="en-US" sz="1300" dirty="0"/>
          </a:p>
        </p:txBody>
      </p:sp>
      <p:sp>
        <p:nvSpPr>
          <p:cNvPr id="10" name="Shape 8"/>
          <p:cNvSpPr/>
          <p:nvPr/>
        </p:nvSpPr>
        <p:spPr>
          <a:xfrm>
            <a:off x="6178495" y="3772793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1" name="Text 9"/>
          <p:cNvSpPr/>
          <p:nvPr/>
        </p:nvSpPr>
        <p:spPr>
          <a:xfrm>
            <a:off x="6343789" y="3938091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Avaliar</a:t>
            </a:r>
            <a:endParaRPr lang="en-US" sz="1600" dirty="0"/>
          </a:p>
        </p:txBody>
      </p:sp>
      <p:sp>
        <p:nvSpPr>
          <p:cNvPr id="12" name="Text 10"/>
          <p:cNvSpPr/>
          <p:nvPr/>
        </p:nvSpPr>
        <p:spPr>
          <a:xfrm>
            <a:off x="6343789" y="4295775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Risco, intoxicação, contexto</a:t>
            </a:r>
            <a:endParaRPr lang="en-US" sz="1300" dirty="0"/>
          </a:p>
        </p:txBody>
      </p:sp>
      <p:sp>
        <p:nvSpPr>
          <p:cNvPr id="13" name="Shape 11"/>
          <p:cNvSpPr/>
          <p:nvPr/>
        </p:nvSpPr>
        <p:spPr>
          <a:xfrm>
            <a:off x="661475" y="4890988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4" name="Text 12"/>
          <p:cNvSpPr/>
          <p:nvPr/>
        </p:nvSpPr>
        <p:spPr>
          <a:xfrm>
            <a:off x="826769" y="5056287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Proteger</a:t>
            </a:r>
            <a:endParaRPr lang="en-US" sz="1600" dirty="0"/>
          </a:p>
        </p:txBody>
      </p:sp>
      <p:sp>
        <p:nvSpPr>
          <p:cNvPr id="15" name="Text 13"/>
          <p:cNvSpPr/>
          <p:nvPr/>
        </p:nvSpPr>
        <p:spPr>
          <a:xfrm>
            <a:off x="826769" y="5413970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Segurança imediata do paciente</a:t>
            </a:r>
            <a:endParaRPr lang="en-US" sz="1300" dirty="0"/>
          </a:p>
        </p:txBody>
      </p:sp>
      <p:sp>
        <p:nvSpPr>
          <p:cNvPr id="16" name="Shape 14"/>
          <p:cNvSpPr/>
          <p:nvPr/>
        </p:nvSpPr>
        <p:spPr>
          <a:xfrm>
            <a:off x="6178495" y="4890988"/>
            <a:ext cx="5351725" cy="952897"/>
          </a:xfrm>
          <a:prstGeom prst="roundRect">
            <a:avLst>
              <a:gd name="adj" fmla="val 15621"/>
            </a:avLst>
          </a:prstGeom>
          <a:solidFill>
            <a:srgbClr val="E8F3E8"/>
          </a:solidFill>
          <a:ln/>
        </p:spPr>
      </p:sp>
      <p:sp>
        <p:nvSpPr>
          <p:cNvPr id="17" name="Text 15"/>
          <p:cNvSpPr/>
          <p:nvPr/>
        </p:nvSpPr>
        <p:spPr>
          <a:xfrm>
            <a:off x="6343789" y="5056287"/>
            <a:ext cx="5021137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Articular</a:t>
            </a:r>
            <a:endParaRPr lang="en-US" sz="1600" dirty="0"/>
          </a:p>
        </p:txBody>
      </p:sp>
      <p:sp>
        <p:nvSpPr>
          <p:cNvPr id="18" name="Text 16"/>
          <p:cNvSpPr/>
          <p:nvPr/>
        </p:nvSpPr>
        <p:spPr>
          <a:xfrm>
            <a:off x="6343789" y="5413970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Equipe, rede, continuidade</a:t>
            </a:r>
            <a:endParaRPr lang="en-US" sz="130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1433612"/>
            <a:ext cx="1742833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1483221"/>
            <a:ext cx="215398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7 · FECHAMENTO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75111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Caso Clínico para Reflexão</a:t>
            </a:r>
            <a:endParaRPr lang="en-US" sz="3250" dirty="0"/>
          </a:p>
        </p:txBody>
      </p:sp>
      <p:sp>
        <p:nvSpPr>
          <p:cNvPr id="5" name="Text 3"/>
          <p:cNvSpPr/>
          <p:nvPr/>
        </p:nvSpPr>
        <p:spPr>
          <a:xfrm>
            <a:off x="909516" y="2701925"/>
            <a:ext cx="10620705" cy="793849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Homem, 42 anos, uso diário de álcool e cocaína, desempregado há três meses. Chega ao serviço após beber. Está choroso, diz que perdeu tudo e afirma: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"Hoje eu pensei que seria melhor acabar com tudo."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Quando perguntado sobre suicídio, confirma que já pensou em se matar e diz que sabe como faria.</a:t>
            </a:r>
            <a:endParaRPr lang="en-US" sz="1300" dirty="0"/>
          </a:p>
        </p:txBody>
      </p:sp>
      <p:sp>
        <p:nvSpPr>
          <p:cNvPr id="6" name="Shape 4"/>
          <p:cNvSpPr/>
          <p:nvPr/>
        </p:nvSpPr>
        <p:spPr>
          <a:xfrm>
            <a:off x="661475" y="2515890"/>
            <a:ext cx="19050" cy="1165920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  <p:sp>
        <p:nvSpPr>
          <p:cNvPr id="7" name="Shape 5"/>
          <p:cNvSpPr/>
          <p:nvPr/>
        </p:nvSpPr>
        <p:spPr>
          <a:xfrm>
            <a:off x="542415" y="3867845"/>
            <a:ext cx="5470785" cy="1556445"/>
          </a:xfrm>
          <a:prstGeom prst="roundRect">
            <a:avLst>
              <a:gd name="adj" fmla="val 15302"/>
            </a:avLst>
          </a:prstGeom>
          <a:solidFill>
            <a:srgbClr val="438951"/>
          </a:solidFill>
          <a:ln/>
        </p:spPr>
      </p:sp>
      <p:sp>
        <p:nvSpPr>
          <p:cNvPr id="8" name="Text 6"/>
          <p:cNvSpPr/>
          <p:nvPr/>
        </p:nvSpPr>
        <p:spPr>
          <a:xfrm>
            <a:off x="707710" y="4033143"/>
            <a:ext cx="514019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Pergunta ao público</a:t>
            </a:r>
            <a:endParaRPr lang="en-US" sz="1600" dirty="0"/>
          </a:p>
        </p:txBody>
      </p:sp>
      <p:sp>
        <p:nvSpPr>
          <p:cNvPr id="9" name="Text 7"/>
          <p:cNvSpPr/>
          <p:nvPr/>
        </p:nvSpPr>
        <p:spPr>
          <a:xfrm>
            <a:off x="707710" y="4456906"/>
            <a:ext cx="5749781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"Qual é a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primeira atitude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do profissional diante deste caso?"</a:t>
            </a:r>
            <a:endParaRPr lang="en-US" sz="1300" dirty="0"/>
          </a:p>
        </p:txBody>
      </p:sp>
      <p:sp>
        <p:nvSpPr>
          <p:cNvPr id="10" name="Text 8"/>
          <p:cNvSpPr/>
          <p:nvPr/>
        </p:nvSpPr>
        <p:spPr>
          <a:xfrm>
            <a:off x="6303904" y="4033143"/>
            <a:ext cx="5232666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Reflita sobre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03904" y="4456906"/>
            <a:ext cx="5232666" cy="909538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Qual o nível de risco atual?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O que precisa ser avaliado imediatamente?</a:t>
            </a:r>
            <a:endParaRPr lang="en-US" sz="1300" dirty="0"/>
          </a:p>
          <a:p>
            <a:pPr algn="l" marL="264160" indent="-264160">
              <a:lnSpc>
                <a:spcPct val="133000"/>
              </a:lnSpc>
              <a:buSzPct val="100000"/>
              <a:buChar char="•"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Quem deve ser acionado?</a:t>
            </a:r>
            <a:endParaRPr lang="en-US" sz="130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61475" y="893862"/>
            <a:ext cx="1742833" cy="251420"/>
          </a:xfrm>
          <a:prstGeom prst="roundRect">
            <a:avLst>
              <a:gd name="adj" fmla="val 47364"/>
            </a:avLst>
          </a:prstGeom>
          <a:solidFill>
            <a:srgbClr val="DDEEE0"/>
          </a:solidFill>
          <a:ln/>
        </p:spPr>
      </p:sp>
      <p:sp>
        <p:nvSpPr>
          <p:cNvPr id="3" name="Text 1"/>
          <p:cNvSpPr/>
          <p:nvPr/>
        </p:nvSpPr>
        <p:spPr>
          <a:xfrm>
            <a:off x="760691" y="943471"/>
            <a:ext cx="2153985" cy="152202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96000"/>
              </a:lnSpc>
              <a:buNone/>
            </a:pPr>
            <a:r>
              <a:rPr lang="en-US" sz="10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ETAPA 7 · FECHAMENTO</a:t>
            </a:r>
            <a:endParaRPr lang="en-US" sz="1000" dirty="0"/>
          </a:p>
        </p:txBody>
      </p:sp>
      <p:sp>
        <p:nvSpPr>
          <p:cNvPr id="4" name="Text 2"/>
          <p:cNvSpPr/>
          <p:nvPr/>
        </p:nvSpPr>
        <p:spPr>
          <a:xfrm>
            <a:off x="661475" y="1211362"/>
            <a:ext cx="10868745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Resposta ao Caso: O Que Fazer</a:t>
            </a:r>
            <a:endParaRPr lang="en-US" sz="3250" dirty="0"/>
          </a:p>
        </p:txBody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976140"/>
            <a:ext cx="10868745" cy="287605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1499780" y="2948590"/>
            <a:ext cx="1642940" cy="294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Acolher</a:t>
            </a:r>
            <a:endParaRPr lang="en-US" sz="1850" dirty="0"/>
          </a:p>
        </p:txBody>
      </p:sp>
      <p:sp>
        <p:nvSpPr>
          <p:cNvPr id="7" name="Text 4"/>
          <p:cNvSpPr/>
          <p:nvPr/>
        </p:nvSpPr>
        <p:spPr>
          <a:xfrm>
            <a:off x="1499780" y="3326445"/>
            <a:ext cx="1642940" cy="470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Receber e manter em segurança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3382469" y="3030960"/>
            <a:ext cx="1642940" cy="294178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Avaliar risco</a:t>
            </a:r>
            <a:endParaRPr lang="en-US" sz="1850" dirty="0"/>
          </a:p>
        </p:txBody>
      </p:sp>
      <p:sp>
        <p:nvSpPr>
          <p:cNvPr id="9" name="Text 6"/>
          <p:cNvSpPr/>
          <p:nvPr/>
        </p:nvSpPr>
        <p:spPr>
          <a:xfrm>
            <a:off x="3382469" y="3408814"/>
            <a:ext cx="1642940" cy="470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Checar risco atual e intoxicação</a:t>
            </a:r>
            <a:endParaRPr lang="en-US" sz="1450" dirty="0"/>
          </a:p>
        </p:txBody>
      </p:sp>
      <p:sp>
        <p:nvSpPr>
          <p:cNvPr id="10" name="Text 7"/>
          <p:cNvSpPr/>
          <p:nvPr/>
        </p:nvSpPr>
        <p:spPr>
          <a:xfrm>
            <a:off x="5265158" y="2948590"/>
            <a:ext cx="1642940" cy="588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Identificar intenção</a:t>
            </a:r>
            <a:endParaRPr lang="en-US" sz="1850" dirty="0"/>
          </a:p>
        </p:txBody>
      </p:sp>
      <p:sp>
        <p:nvSpPr>
          <p:cNvPr id="11" name="Text 8"/>
          <p:cNvSpPr/>
          <p:nvPr/>
        </p:nvSpPr>
        <p:spPr>
          <a:xfrm>
            <a:off x="5265158" y="3620622"/>
            <a:ext cx="1642940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Verificar planejamento e meios</a:t>
            </a:r>
            <a:endParaRPr lang="en-US" sz="1450" dirty="0"/>
          </a:p>
        </p:txBody>
      </p:sp>
      <p:sp>
        <p:nvSpPr>
          <p:cNvPr id="12" name="Text 9"/>
          <p:cNvSpPr/>
          <p:nvPr/>
        </p:nvSpPr>
        <p:spPr>
          <a:xfrm>
            <a:off x="7147847" y="2736782"/>
            <a:ext cx="1642941" cy="588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Acionar equipe</a:t>
            </a:r>
            <a:endParaRPr lang="en-US" sz="1850" dirty="0"/>
          </a:p>
        </p:txBody>
      </p:sp>
      <p:sp>
        <p:nvSpPr>
          <p:cNvPr id="13" name="Text 10"/>
          <p:cNvSpPr/>
          <p:nvPr/>
        </p:nvSpPr>
        <p:spPr>
          <a:xfrm>
            <a:off x="7147847" y="3408814"/>
            <a:ext cx="1642941" cy="470684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Mobilizar equipe multiprofissional</a:t>
            </a:r>
            <a:endParaRPr lang="en-US" sz="1450" dirty="0"/>
          </a:p>
        </p:txBody>
      </p:sp>
      <p:sp>
        <p:nvSpPr>
          <p:cNvPr id="14" name="Text 11"/>
          <p:cNvSpPr/>
          <p:nvPr/>
        </p:nvSpPr>
        <p:spPr>
          <a:xfrm>
            <a:off x="9040996" y="2948590"/>
            <a:ext cx="1642940" cy="588355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8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Definir continuidade</a:t>
            </a:r>
            <a:endParaRPr lang="en-US" sz="1850" dirty="0"/>
          </a:p>
        </p:txBody>
      </p:sp>
      <p:sp>
        <p:nvSpPr>
          <p:cNvPr id="15" name="Text 12"/>
          <p:cNvSpPr/>
          <p:nvPr/>
        </p:nvSpPr>
        <p:spPr>
          <a:xfrm>
            <a:off x="9040996" y="3620622"/>
            <a:ext cx="1642940" cy="70602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04000"/>
              </a:lnSpc>
              <a:buNone/>
            </a:pPr>
            <a:r>
              <a:rPr lang="en-US" sz="145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Urgência e seguimento do cuidado</a:t>
            </a:r>
            <a:endParaRPr lang="en-US" sz="1450" dirty="0"/>
          </a:p>
        </p:txBody>
      </p:sp>
      <p:sp>
        <p:nvSpPr>
          <p:cNvPr id="16" name="Shape 13"/>
          <p:cNvSpPr/>
          <p:nvPr/>
        </p:nvSpPr>
        <p:spPr>
          <a:xfrm>
            <a:off x="661475" y="5038229"/>
            <a:ext cx="10868745" cy="925909"/>
          </a:xfrm>
          <a:prstGeom prst="roundRect">
            <a:avLst>
              <a:gd name="adj" fmla="val 16076"/>
            </a:avLst>
          </a:prstGeom>
          <a:solidFill>
            <a:srgbClr val="DDEEE0"/>
          </a:solidFill>
          <a:ln/>
        </p:spPr>
      </p:sp>
      <p:pic>
        <p:nvPicPr>
          <p:cNvPr id="17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6769" y="5277941"/>
            <a:ext cx="206667" cy="165298"/>
          </a:xfrm>
          <a:prstGeom prst="rect">
            <a:avLst/>
          </a:prstGeom>
        </p:spPr>
      </p:pic>
      <p:sp>
        <p:nvSpPr>
          <p:cNvPr id="18" name="Text 14"/>
          <p:cNvSpPr/>
          <p:nvPr/>
        </p:nvSpPr>
        <p:spPr>
          <a:xfrm>
            <a:off x="1198731" y="5244802"/>
            <a:ext cx="1016619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Não é encaminhar automaticamente. Primeiro: acolher, manter segurança, avaliar risco, acionar equipe e definir a necessidade de atendimento de urgência e continuidade do cuidado.</a:t>
            </a:r>
            <a:endParaRPr lang="en-US" sz="130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5233360" y="1259483"/>
            <a:ext cx="6296860" cy="103346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Fatores de Proteção: O Que Fortalece</a:t>
            </a:r>
            <a:endParaRPr lang="en-US" sz="3250" dirty="0"/>
          </a:p>
        </p:txBody>
      </p:sp>
      <p:pic>
        <p:nvPicPr>
          <p:cNvPr id="4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233360" y="2540992"/>
            <a:ext cx="413434" cy="413445"/>
          </a:xfrm>
          <a:prstGeom prst="rect">
            <a:avLst/>
          </a:prstGeom>
        </p:spPr>
      </p:pic>
      <p:sp>
        <p:nvSpPr>
          <p:cNvPr id="5" name="Text 1"/>
          <p:cNvSpPr/>
          <p:nvPr/>
        </p:nvSpPr>
        <p:spPr>
          <a:xfrm>
            <a:off x="5853462" y="2540992"/>
            <a:ext cx="56767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Vínculo Terapêutico</a:t>
            </a:r>
            <a:endParaRPr lang="en-US" sz="1600" dirty="0"/>
          </a:p>
        </p:txBody>
      </p:sp>
      <p:sp>
        <p:nvSpPr>
          <p:cNvPr id="6" name="Text 2"/>
          <p:cNvSpPr/>
          <p:nvPr/>
        </p:nvSpPr>
        <p:spPr>
          <a:xfrm>
            <a:off x="5853462" y="2898676"/>
            <a:ext cx="567675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 relação de confiança entre profissional e paciente é, em si, um fator protetor.</a:t>
            </a:r>
            <a:endParaRPr lang="en-US" sz="1300" dirty="0"/>
          </a:p>
        </p:txBody>
      </p:sp>
      <p:pic>
        <p:nvPicPr>
          <p:cNvPr id="7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233360" y="3758605"/>
            <a:ext cx="413434" cy="413445"/>
          </a:xfrm>
          <a:prstGeom prst="rect">
            <a:avLst/>
          </a:prstGeom>
        </p:spPr>
      </p:pic>
      <p:sp>
        <p:nvSpPr>
          <p:cNvPr id="8" name="Text 3"/>
          <p:cNvSpPr/>
          <p:nvPr/>
        </p:nvSpPr>
        <p:spPr>
          <a:xfrm>
            <a:off x="5853462" y="3758605"/>
            <a:ext cx="56767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Rede de Apoio</a:t>
            </a:r>
            <a:endParaRPr lang="en-US" sz="1600" dirty="0"/>
          </a:p>
        </p:txBody>
      </p:sp>
      <p:sp>
        <p:nvSpPr>
          <p:cNvPr id="9" name="Text 4"/>
          <p:cNvSpPr/>
          <p:nvPr/>
        </p:nvSpPr>
        <p:spPr>
          <a:xfrm>
            <a:off x="5853462" y="4116288"/>
            <a:ext cx="5676758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Família, amigos, serviços de saúde e comunidade como suporte ativo.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5233360" y="4711601"/>
            <a:ext cx="413434" cy="413445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5853462" y="4711601"/>
            <a:ext cx="5676758" cy="25846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Continuidade do Cuidado</a:t>
            </a:r>
            <a:endParaRPr lang="en-US" sz="1600" dirty="0"/>
          </a:p>
        </p:txBody>
      </p:sp>
      <p:sp>
        <p:nvSpPr>
          <p:cNvPr id="12" name="Text 6"/>
          <p:cNvSpPr/>
          <p:nvPr/>
        </p:nvSpPr>
        <p:spPr>
          <a:xfrm>
            <a:off x="5853462" y="5069284"/>
            <a:ext cx="5676758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Acompanhamento planejado e articulado na RAPS reduz o risco de recorrência.</a:t>
            </a:r>
            <a:endParaRPr lang="en-US" sz="130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458093"/>
            <a:ext cx="10868745" cy="452239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280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 Papel da RAPS na Prevenção</a:t>
            </a:r>
            <a:endParaRPr lang="en-US" sz="2800" dirty="0"/>
          </a:p>
        </p:txBody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1475" y="1163538"/>
            <a:ext cx="8737381" cy="4876800"/>
          </a:xfrm>
          <a:prstGeom prst="rect">
            <a:avLst/>
          </a:prstGeom>
        </p:spPr>
      </p:pic>
      <p:sp>
        <p:nvSpPr>
          <p:cNvPr id="4" name="Text 1"/>
          <p:cNvSpPr/>
          <p:nvPr/>
        </p:nvSpPr>
        <p:spPr>
          <a:xfrm>
            <a:off x="661475" y="6182717"/>
            <a:ext cx="11478330" cy="21709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Cada ponto da rede tem um papel. O enfermeiro é o </a:t>
            </a:r>
            <a:pPr algn="l" indent="0" marL="0">
              <a:lnSpc>
                <a:spcPct val="125000"/>
              </a:lnSpc>
              <a:buNone/>
            </a:pPr>
            <a:r>
              <a:rPr lang="en-US" sz="11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elo que identifica, acolhe e articula</a:t>
            </a:r>
            <a:pPr algn="l" indent="0" marL="0">
              <a:lnSpc>
                <a:spcPct val="125000"/>
              </a:lnSpc>
              <a:buNone/>
            </a:pPr>
            <a:r>
              <a:rPr lang="en-US" sz="11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o cuidado entre esses serviços.</a:t>
            </a:r>
            <a:endParaRPr lang="en-US" sz="110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619809" y="0"/>
            <a:ext cx="4571886" cy="6858000"/>
          </a:xfrm>
          <a:prstGeom prst="rect">
            <a:avLst/>
          </a:prstGeom>
        </p:spPr>
      </p:pic>
      <p:sp>
        <p:nvSpPr>
          <p:cNvPr id="3" name="Text 0"/>
          <p:cNvSpPr/>
          <p:nvPr/>
        </p:nvSpPr>
        <p:spPr>
          <a:xfrm>
            <a:off x="661475" y="1676003"/>
            <a:ext cx="6296860" cy="516731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32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Mensagem Final</a:t>
            </a:r>
            <a:endParaRPr lang="en-US" sz="3250" dirty="0"/>
          </a:p>
        </p:txBody>
      </p:sp>
      <p:sp>
        <p:nvSpPr>
          <p:cNvPr id="4" name="Text 1"/>
          <p:cNvSpPr/>
          <p:nvPr/>
        </p:nvSpPr>
        <p:spPr>
          <a:xfrm>
            <a:off x="909516" y="2626816"/>
            <a:ext cx="6658404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"Quando os riscos se encontram, o cuidado precisa se aproximar."</a:t>
            </a:r>
            <a:endParaRPr lang="en-US" sz="1300" dirty="0"/>
          </a:p>
        </p:txBody>
      </p:sp>
      <p:sp>
        <p:nvSpPr>
          <p:cNvPr id="5" name="Shape 2"/>
          <p:cNvSpPr/>
          <p:nvPr/>
        </p:nvSpPr>
        <p:spPr>
          <a:xfrm>
            <a:off x="661475" y="2440781"/>
            <a:ext cx="19050" cy="636687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  <p:pic>
        <p:nvPicPr>
          <p:cNvPr id="6" name="Image 1" descr="preencoded.png">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2425" y="3244453"/>
            <a:ext cx="3064096" cy="1096566"/>
          </a:xfrm>
          <a:prstGeom prst="rect">
            <a:avLst/>
          </a:prstGeom>
        </p:spPr>
      </p:pic>
      <p:sp>
        <p:nvSpPr>
          <p:cNvPr id="7" name="Text 3"/>
          <p:cNvSpPr/>
          <p:nvPr/>
        </p:nvSpPr>
        <p:spPr>
          <a:xfrm>
            <a:off x="864868" y="3263503"/>
            <a:ext cx="2841653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Falar sobre suicídio, álcool e outras drogas é falar sobre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sofrimento, vulnerabilidade e possibilidades de cuidado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.</a:t>
            </a:r>
            <a:endParaRPr lang="en-US" sz="1300" dirty="0"/>
          </a:p>
        </p:txBody>
      </p:sp>
      <p:pic>
        <p:nvPicPr>
          <p:cNvPr id="8" name="Image 2" descr="preencoded.png">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3894139" y="3244453"/>
            <a:ext cx="3064195" cy="1096566"/>
          </a:xfrm>
          <a:prstGeom prst="rect">
            <a:avLst/>
          </a:prstGeom>
        </p:spPr>
      </p:pic>
      <p:sp>
        <p:nvSpPr>
          <p:cNvPr id="9" name="Text 4"/>
          <p:cNvSpPr/>
          <p:nvPr/>
        </p:nvSpPr>
        <p:spPr>
          <a:xfrm>
            <a:off x="4116582" y="3263503"/>
            <a:ext cx="2841752" cy="1058466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Nem todo pedido de ajuda será dito claramente. </a:t>
            </a:r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Perguntar e escutar sem julgamento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pode fazer a diferença.</a:t>
            </a:r>
            <a:endParaRPr lang="en-US" sz="1300" dirty="0"/>
          </a:p>
        </p:txBody>
      </p:sp>
      <p:pic>
        <p:nvPicPr>
          <p:cNvPr id="10" name="Image 3" descr="preencoded.png">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642425" y="4633615"/>
            <a:ext cx="6315909" cy="567333"/>
          </a:xfrm>
          <a:prstGeom prst="rect">
            <a:avLst/>
          </a:prstGeom>
        </p:spPr>
      </p:pic>
      <p:sp>
        <p:nvSpPr>
          <p:cNvPr id="11" name="Text 5"/>
          <p:cNvSpPr/>
          <p:nvPr/>
        </p:nvSpPr>
        <p:spPr>
          <a:xfrm>
            <a:off x="864868" y="4652665"/>
            <a:ext cx="6093466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Perguntar pode abrir uma porta para a vida.</a:t>
            </a:r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 Cuidar é também reconhecer o risco antes que ele se transforme em uma perda.</a:t>
            </a:r>
            <a:endParaRPr lang="en-US" sz="1300" dirty="0"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661475" y="963811"/>
            <a:ext cx="10868745" cy="713184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4450" dirty="0">
                <a:solidFill>
                  <a:srgbClr val="3B4540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Obrigada pela participação!</a:t>
            </a:r>
            <a:endParaRPr lang="en-US" sz="4450" dirty="0"/>
          </a:p>
        </p:txBody>
      </p:sp>
      <p:sp>
        <p:nvSpPr>
          <p:cNvPr id="3" name="Text 1"/>
          <p:cNvSpPr/>
          <p:nvPr/>
        </p:nvSpPr>
        <p:spPr>
          <a:xfrm>
            <a:off x="661475" y="2007691"/>
            <a:ext cx="1086874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ctr" indent="0" marL="0">
              <a:lnSpc>
                <a:spcPct val="133000"/>
              </a:lnSpc>
              <a:buNone/>
            </a:pPr>
            <a:r>
              <a:rPr lang="en-US" sz="1300" b="1" dirty="0">
                <a:solidFill>
                  <a:srgbClr val="405449"/>
                </a:solidFill>
                <a:latin typeface="Nobile Bold" pitchFamily="34" charset="0"/>
                <a:ea typeface="Nobile Bold" pitchFamily="34" charset="-122"/>
                <a:cs typeface="Nobile Bold" pitchFamily="34" charset="-120"/>
              </a:rPr>
              <a:t>Débora Goulart Ácacio</a:t>
            </a:r>
            <a:endParaRPr lang="en-US" sz="1300" dirty="0"/>
          </a:p>
          <a:p>
            <a:pPr algn="ctr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Enfermeira Mestre | Coordenadora CAPS II AD Criciúma/SC</a:t>
            </a:r>
            <a:endParaRPr lang="en-US" sz="1300" dirty="0"/>
          </a:p>
        </p:txBody>
      </p:sp>
      <p:sp>
        <p:nvSpPr>
          <p:cNvPr id="4" name="Text 2"/>
          <p:cNvSpPr/>
          <p:nvPr/>
        </p:nvSpPr>
        <p:spPr>
          <a:xfrm>
            <a:off x="909516" y="2908995"/>
            <a:ext cx="10620705" cy="529233"/>
          </a:xfrm>
          <a:prstGeom prst="rect">
            <a:avLst/>
          </a:prstGeom>
          <a:noFill/>
          <a:ln/>
        </p:spPr>
        <p:txBody>
          <a:bodyPr wrap="square" lIns="0" tIns="0" rIns="0" bIns="0" rtlCol="0" anchor="t">
            <a:normAutofit/>
          </a:bodyPr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"Reconhecer o risco é uma competência clínica. Acolher sem julgamento é uma atitude terapêutica. Proteger e articular o cuidado é responsabilidade de toda a rede."</a:t>
            </a:r>
            <a:endParaRPr lang="en-US" sz="1300" dirty="0"/>
          </a:p>
        </p:txBody>
      </p:sp>
      <p:sp>
        <p:nvSpPr>
          <p:cNvPr id="5" name="Shape 3"/>
          <p:cNvSpPr/>
          <p:nvPr/>
        </p:nvSpPr>
        <p:spPr>
          <a:xfrm>
            <a:off x="661475" y="2722959"/>
            <a:ext cx="19050" cy="901303"/>
          </a:xfrm>
          <a:prstGeom prst="roundRect">
            <a:avLst>
              <a:gd name="adj" fmla="val 49999"/>
            </a:avLst>
          </a:prstGeom>
          <a:solidFill>
            <a:srgbClr val="438951"/>
          </a:solidFill>
          <a:ln/>
        </p:spPr>
      </p:sp>
      <p:sp>
        <p:nvSpPr>
          <p:cNvPr id="6" name="Shape 4"/>
          <p:cNvSpPr/>
          <p:nvPr/>
        </p:nvSpPr>
        <p:spPr>
          <a:xfrm>
            <a:off x="661475" y="3810298"/>
            <a:ext cx="5351725" cy="959247"/>
          </a:xfrm>
          <a:prstGeom prst="roundRect">
            <a:avLst>
              <a:gd name="adj" fmla="val 15518"/>
            </a:avLst>
          </a:prstGeom>
          <a:solidFill>
            <a:srgbClr val="E8F3E8"/>
          </a:solidFill>
          <a:ln/>
        </p:spPr>
      </p:sp>
      <p:sp>
        <p:nvSpPr>
          <p:cNvPr id="7" name="Text 5"/>
          <p:cNvSpPr/>
          <p:nvPr/>
        </p:nvSpPr>
        <p:spPr>
          <a:xfrm>
            <a:off x="826769" y="3975596"/>
            <a:ext cx="5021137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🔍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Reconhecer</a:t>
            </a:r>
            <a:endParaRPr lang="en-US" sz="1600" dirty="0"/>
          </a:p>
        </p:txBody>
      </p:sp>
      <p:sp>
        <p:nvSpPr>
          <p:cNvPr id="8" name="Text 6"/>
          <p:cNvSpPr/>
          <p:nvPr/>
        </p:nvSpPr>
        <p:spPr>
          <a:xfrm>
            <a:off x="826769" y="4339630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Sinais de alerta e fatores de risco</a:t>
            </a:r>
            <a:endParaRPr lang="en-US" sz="1300" dirty="0"/>
          </a:p>
        </p:txBody>
      </p:sp>
      <p:sp>
        <p:nvSpPr>
          <p:cNvPr id="9" name="Shape 7"/>
          <p:cNvSpPr/>
          <p:nvPr/>
        </p:nvSpPr>
        <p:spPr>
          <a:xfrm>
            <a:off x="6178495" y="3810298"/>
            <a:ext cx="5351725" cy="959247"/>
          </a:xfrm>
          <a:prstGeom prst="roundRect">
            <a:avLst>
              <a:gd name="adj" fmla="val 15518"/>
            </a:avLst>
          </a:prstGeom>
          <a:solidFill>
            <a:srgbClr val="E8F3E8"/>
          </a:solidFill>
          <a:ln/>
        </p:spPr>
      </p:sp>
      <p:sp>
        <p:nvSpPr>
          <p:cNvPr id="10" name="Text 8"/>
          <p:cNvSpPr/>
          <p:nvPr/>
        </p:nvSpPr>
        <p:spPr>
          <a:xfrm>
            <a:off x="6343789" y="3975596"/>
            <a:ext cx="5021137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🤝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Acolher</a:t>
            </a:r>
            <a:endParaRPr lang="en-US" sz="1600" dirty="0"/>
          </a:p>
        </p:txBody>
      </p:sp>
      <p:sp>
        <p:nvSpPr>
          <p:cNvPr id="11" name="Text 9"/>
          <p:cNvSpPr/>
          <p:nvPr/>
        </p:nvSpPr>
        <p:spPr>
          <a:xfrm>
            <a:off x="6343789" y="4339630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Escuta qualificada, sem julgamento</a:t>
            </a:r>
            <a:endParaRPr lang="en-US" sz="1300" dirty="0"/>
          </a:p>
        </p:txBody>
      </p:sp>
      <p:sp>
        <p:nvSpPr>
          <p:cNvPr id="12" name="Shape 10"/>
          <p:cNvSpPr/>
          <p:nvPr/>
        </p:nvSpPr>
        <p:spPr>
          <a:xfrm>
            <a:off x="661475" y="4934843"/>
            <a:ext cx="5351725" cy="959247"/>
          </a:xfrm>
          <a:prstGeom prst="roundRect">
            <a:avLst>
              <a:gd name="adj" fmla="val 15518"/>
            </a:avLst>
          </a:prstGeom>
          <a:solidFill>
            <a:srgbClr val="E8F3E8"/>
          </a:solidFill>
          <a:ln/>
        </p:spPr>
      </p:sp>
      <p:sp>
        <p:nvSpPr>
          <p:cNvPr id="13" name="Text 11"/>
          <p:cNvSpPr/>
          <p:nvPr/>
        </p:nvSpPr>
        <p:spPr>
          <a:xfrm>
            <a:off x="826769" y="5100141"/>
            <a:ext cx="5021137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🛡️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Proteger</a:t>
            </a:r>
            <a:endParaRPr lang="en-US" sz="1600" dirty="0"/>
          </a:p>
        </p:txBody>
      </p:sp>
      <p:sp>
        <p:nvSpPr>
          <p:cNvPr id="14" name="Text 12"/>
          <p:cNvSpPr/>
          <p:nvPr/>
        </p:nvSpPr>
        <p:spPr>
          <a:xfrm>
            <a:off x="826769" y="5464175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Segurança e avaliação imediata</a:t>
            </a:r>
            <a:endParaRPr lang="en-US" sz="1300" dirty="0"/>
          </a:p>
        </p:txBody>
      </p:sp>
      <p:sp>
        <p:nvSpPr>
          <p:cNvPr id="15" name="Shape 13"/>
          <p:cNvSpPr/>
          <p:nvPr/>
        </p:nvSpPr>
        <p:spPr>
          <a:xfrm>
            <a:off x="6178495" y="4934843"/>
            <a:ext cx="5351725" cy="959247"/>
          </a:xfrm>
          <a:prstGeom prst="roundRect">
            <a:avLst>
              <a:gd name="adj" fmla="val 15518"/>
            </a:avLst>
          </a:prstGeom>
          <a:solidFill>
            <a:srgbClr val="E8F3E8"/>
          </a:solidFill>
          <a:ln/>
        </p:spPr>
      </p:sp>
      <p:sp>
        <p:nvSpPr>
          <p:cNvPr id="16" name="Text 14"/>
          <p:cNvSpPr/>
          <p:nvPr/>
        </p:nvSpPr>
        <p:spPr>
          <a:xfrm>
            <a:off x="6343789" y="5100141"/>
            <a:ext cx="5021137" cy="264815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000000"/>
                </a:solidFill>
                <a:latin typeface="Noto Color Emoji" pitchFamily="34" charset="0"/>
                <a:ea typeface="Noto Color Emoji" pitchFamily="34" charset="-122"/>
                <a:cs typeface="Noto Color Emoji" pitchFamily="34" charset="-120"/>
              </a:rPr>
              <a:t>🔗</a:t>
            </a:r>
            <a:pPr algn="l" indent="0" marL="0">
              <a:lnSpc>
                <a:spcPct val="104000"/>
              </a:lnSpc>
              <a:buNone/>
            </a:pPr>
            <a:r>
              <a:rPr lang="en-US" sz="1600" dirty="0">
                <a:solidFill>
                  <a:srgbClr val="405449"/>
                </a:solidFill>
                <a:latin typeface="Fraunces ExtraBold" pitchFamily="34" charset="0"/>
                <a:ea typeface="Fraunces ExtraBold" pitchFamily="34" charset="-122"/>
                <a:cs typeface="Fraunces ExtraBold" pitchFamily="34" charset="-120"/>
              </a:rPr>
              <a:t> Articular</a:t>
            </a:r>
            <a:endParaRPr lang="en-US" sz="1600" dirty="0"/>
          </a:p>
        </p:txBody>
      </p:sp>
      <p:sp>
        <p:nvSpPr>
          <p:cNvPr id="17" name="Text 15"/>
          <p:cNvSpPr/>
          <p:nvPr/>
        </p:nvSpPr>
        <p:spPr>
          <a:xfrm>
            <a:off x="6343789" y="5464175"/>
            <a:ext cx="5021137" cy="264616"/>
          </a:xfrm>
          <a:prstGeom prst="rect">
            <a:avLst/>
          </a:prstGeom>
          <a:noFill/>
          <a:ln/>
        </p:spPr>
        <p:txBody>
          <a:bodyPr wrap="none" lIns="0" tIns="0" rIns="0" bIns="0" rtlCol="0" anchor="t"/>
          <a:lstStyle/>
          <a:p>
            <a:pPr algn="l" indent="0" marL="0">
              <a:lnSpc>
                <a:spcPct val="133000"/>
              </a:lnSpc>
              <a:buNone/>
            </a:pPr>
            <a:r>
              <a:rPr lang="en-US" sz="1300" dirty="0">
                <a:solidFill>
                  <a:srgbClr val="405449"/>
                </a:solidFill>
                <a:latin typeface="Nobile" pitchFamily="34" charset="0"/>
                <a:ea typeface="Nobile" pitchFamily="34" charset="-122"/>
                <a:cs typeface="Nobile" pitchFamily="34" charset="-120"/>
              </a:rPr>
              <a:t>Equipe, rede e continuidade do cuidado</a:t>
            </a:r>
            <a:endParaRPr lang="en-US" sz="13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30</Slides>
  <Notes>30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  <vt:lpstr>Slide 30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lastModifiedBy/>
  <cp:revision>1</cp:revision>
  <dcterms:created xsi:type="dcterms:W3CDTF">2026-09-18T18:27:20Z</dcterms:created>
  <dcterms:modified xsi:type="dcterms:W3CDTF">2026-09-18T18:27:20Z</dcterms:modified>
</cp:coreProperties>
</file>