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87" r:id="rId3"/>
    <p:sldId id="257" r:id="rId4"/>
    <p:sldId id="258" r:id="rId5"/>
    <p:sldId id="262" r:id="rId6"/>
    <p:sldId id="282" r:id="rId7"/>
    <p:sldId id="280" r:id="rId8"/>
    <p:sldId id="281" r:id="rId9"/>
    <p:sldId id="273" r:id="rId10"/>
    <p:sldId id="267" r:id="rId11"/>
    <p:sldId id="276" r:id="rId12"/>
    <p:sldId id="286" r:id="rId13"/>
    <p:sldId id="277" r:id="rId14"/>
    <p:sldId id="278" r:id="rId15"/>
    <p:sldId id="268" r:id="rId16"/>
    <p:sldId id="274" r:id="rId17"/>
    <p:sldId id="279" r:id="rId18"/>
    <p:sldId id="283" r:id="rId19"/>
    <p:sldId id="266" r:id="rId20"/>
    <p:sldId id="265" r:id="rId21"/>
    <p:sldId id="264" r:id="rId22"/>
    <p:sldId id="285" r:id="rId23"/>
    <p:sldId id="269" r:id="rId24"/>
    <p:sldId id="284" r:id="rId25"/>
    <p:sldId id="288" r:id="rId26"/>
    <p:sldId id="292" r:id="rId27"/>
    <p:sldId id="291" r:id="rId28"/>
    <p:sldId id="289" r:id="rId29"/>
    <p:sldId id="298" r:id="rId30"/>
    <p:sldId id="293" r:id="rId31"/>
    <p:sldId id="290" r:id="rId32"/>
    <p:sldId id="297" r:id="rId33"/>
    <p:sldId id="299" r:id="rId34"/>
    <p:sldId id="295" r:id="rId35"/>
    <p:sldId id="296" r:id="rId36"/>
    <p:sldId id="301" r:id="rId37"/>
    <p:sldId id="294" r:id="rId38"/>
  </p:sldIdLst>
  <p:sldSz cx="9144000" cy="6858000" type="screen4x3"/>
  <p:notesSz cx="20929600" cy="298196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2" autoAdjust="0"/>
    <p:restoredTop sz="94660"/>
  </p:normalViewPr>
  <p:slideViewPr>
    <p:cSldViewPr>
      <p:cViewPr varScale="1">
        <p:scale>
          <a:sx n="74" d="100"/>
          <a:sy n="74" d="100"/>
        </p:scale>
        <p:origin x="-79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9069388" cy="14906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11855450" y="0"/>
            <a:ext cx="9069388" cy="14906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D1B6B-0D5E-4D49-8FF4-D64C2073E7D1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009900" y="2236788"/>
            <a:ext cx="14909800" cy="1118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2092325" y="14163675"/>
            <a:ext cx="16744950" cy="13419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28324175"/>
            <a:ext cx="9069388" cy="14906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11855450" y="28324175"/>
            <a:ext cx="9069388" cy="14906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4C613-5F93-4B76-920A-64F434A92F4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4C613-5F93-4B76-920A-64F434A92F44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4C613-5F93-4B76-920A-64F434A92F44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4C613-5F93-4B76-920A-64F434A92F44}" type="slidenum">
              <a:rPr lang="pt-BR" smtClean="0"/>
              <a:pPr/>
              <a:t>33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5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5FCAC-ADA6-49B3-A8AA-9E2681800E66}" type="datetimeFigureOut">
              <a:rPr lang="pt-BR" smtClean="0"/>
              <a:pPr/>
              <a:t>09/08/2011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32F2A-69FE-48AA-87DE-D6ACAE57F2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9.png"/><Relationship Id="rId4" Type="http://schemas.openxmlformats.org/officeDocument/2006/relationships/image" Target="../media/image34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14348" y="571480"/>
            <a:ext cx="7772400" cy="928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wis721 LtCn BT" pitchFamily="34" charset="0"/>
                <a:ea typeface="+mj-ea"/>
                <a:cs typeface="+mj-cs"/>
              </a:rPr>
              <a:t>ESCOLA DE PESCA EM GAROPABA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786050" y="5000636"/>
            <a:ext cx="5572164" cy="1114436"/>
          </a:xfrm>
        </p:spPr>
        <p:txBody>
          <a:bodyPr>
            <a:normAutofit/>
          </a:bodyPr>
          <a:lstStyle/>
          <a:p>
            <a:pPr algn="r"/>
            <a:r>
              <a:rPr lang="pt-BR" sz="1800" dirty="0" smtClean="0">
                <a:solidFill>
                  <a:srgbClr val="C00000"/>
                </a:solidFill>
                <a:latin typeface="Swis721 LtCn BT" pitchFamily="34" charset="0"/>
              </a:rPr>
              <a:t>CURSO DE GRADUAÇÃO EM ARQUITETURA E URBANISMO.</a:t>
            </a:r>
          </a:p>
          <a:p>
            <a:pPr algn="r"/>
            <a:r>
              <a:rPr lang="pt-BR" sz="1800" dirty="0" smtClean="0">
                <a:solidFill>
                  <a:srgbClr val="C00000"/>
                </a:solidFill>
                <a:latin typeface="Swis721 LtCn BT" pitchFamily="34" charset="0"/>
              </a:rPr>
              <a:t>GRADUANDO: ADAIRTCON DE SOUZA.</a:t>
            </a:r>
          </a:p>
          <a:p>
            <a:pPr algn="r"/>
            <a:r>
              <a:rPr lang="pt-BR" sz="1800" dirty="0" smtClean="0">
                <a:solidFill>
                  <a:srgbClr val="C00000"/>
                </a:solidFill>
                <a:latin typeface="Swis721 LtCn BT" pitchFamily="34" charset="0"/>
              </a:rPr>
              <a:t>ORIENTADOR: AMÉRICO ISHIDA.</a:t>
            </a:r>
            <a:endParaRPr lang="pt-BR" sz="1800" dirty="0">
              <a:solidFill>
                <a:srgbClr val="C00000"/>
              </a:solidFill>
              <a:latin typeface="Swis721 LtCn BT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714348" y="500042"/>
            <a:ext cx="7786742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7442200" algn="l"/>
              </a:tabLst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TRABALHO DE CONCLUSÃO  DE CURSO - UNIVERSIDADE FEDERAL DE SANTA CATARINA.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48" y="3857628"/>
            <a:ext cx="7772400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Swis721 LtCn BT" pitchFamily="34" charset="0"/>
                <a:ea typeface="+mj-ea"/>
                <a:cs typeface="+mj-cs"/>
              </a:rPr>
              <a:t>UMA ALTERNATIVA</a:t>
            </a:r>
            <a:r>
              <a:rPr kumimoji="0" lang="pt-BR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uLnTx/>
                <a:uFillTx/>
                <a:latin typeface="Swis721 LtCn BT" pitchFamily="34" charset="0"/>
                <a:ea typeface="+mj-ea"/>
                <a:cs typeface="+mj-cs"/>
              </a:rPr>
              <a:t> À MANUTENÇÃO DA PESCA ARTESANAL NA VIDA DA CIDADE.</a:t>
            </a: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uLnTx/>
              <a:uFillTx/>
              <a:latin typeface="Swis721 LtCn B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4857784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A SITUÇÃO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DA PESCA ARTESANAL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0034" y="1160465"/>
            <a:ext cx="8072494" cy="141127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OS PESCADORES ARTESANAIS SÃO RESPONSÁVEIS POR 60% DA PESCA NACIONAL. MAIS DE 500 MIL TONELADAS POR ANO.</a:t>
            </a:r>
          </a:p>
          <a:p>
            <a:pPr marL="0" indent="0" algn="just">
              <a:buNone/>
            </a:pPr>
            <a:r>
              <a:rPr lang="pt-B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NO ESTADO, APENAS 30% DA PRODUÇÃO PESQUEIRA VEM DA PESCA ARTESANAL, SOBRETUDO DEVIDO AOS PORTOS DE PESCA INDUSTRIAL DE ITAJAÍ E NAVEGANTES.</a:t>
            </a:r>
          </a:p>
        </p:txBody>
      </p:sp>
      <p:pic>
        <p:nvPicPr>
          <p:cNvPr id="7" name="Imagem 6" descr="794_z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2428868"/>
            <a:ext cx="4143404" cy="3107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00034" y="2571744"/>
            <a:ext cx="3500462" cy="3929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ALÉM DO BRASIL, OUTROS PAÍSES COMO PORTUGAL PROCURAM FORMAS DE VIABILIZAR A MANUTENÇÃO E O CRESCIMENTO DA PESCA ARTESANAL, SOBRETUDO POR ESTA SER VISTA COMO UMA DAS ATIVIDADES HUMANAS MAIS SUSTENTÁVEIS QUE EXISTE, SEM CITAR SEU VALOR PARA O PATRIMÕNIO CULTURAL MUNDIAL.</a:t>
            </a: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Swis721 Cn BT" pitchFamily="34" charset="0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86248" y="5572140"/>
            <a:ext cx="4143404" cy="7143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PESCA INDUSTRIAL EM ITAJA, APESAR DE SER UMA DAS MAIS MODERNAS DO MUNDO É VISTA COMO PREDATÓRIA E POLUENTE. (BARBATANA DE TUBARÃO).</a:t>
            </a:r>
            <a:endParaRPr kumimoji="0" lang="pt-B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Swis721 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4857784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A SITUÇÃO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DA PESCA ARTESANAL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11" name="Imagem 10" descr="Estatpesca 2005 Relatório Técnico.bmp"/>
          <p:cNvPicPr>
            <a:picLocks noChangeAspect="1"/>
          </p:cNvPicPr>
          <p:nvPr/>
        </p:nvPicPr>
        <p:blipFill>
          <a:blip r:embed="rId2" cstate="print"/>
          <a:srcRect l="889" t="1494" r="3005" b="2419"/>
          <a:stretch>
            <a:fillRect/>
          </a:stretch>
        </p:blipFill>
        <p:spPr>
          <a:xfrm>
            <a:off x="642910" y="1714489"/>
            <a:ext cx="7715304" cy="4572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072494" cy="198278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MOVIMENTO DA ATIVIDADE PESQUEIRA NO LITORAL DO BRASIL. </a:t>
            </a:r>
          </a:p>
          <a:p>
            <a:pPr marL="0" indent="0" algn="just">
              <a:buNone/>
            </a:pPr>
            <a:r>
              <a:rPr lang="pt-B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ESTATPESCA 2005 – GOVERNO FEDERAL , PROZEE.</a:t>
            </a:r>
          </a:p>
        </p:txBody>
      </p:sp>
      <p:sp>
        <p:nvSpPr>
          <p:cNvPr id="5" name="Elipse 4"/>
          <p:cNvSpPr/>
          <p:nvPr/>
        </p:nvSpPr>
        <p:spPr>
          <a:xfrm>
            <a:off x="6929454" y="4500570"/>
            <a:ext cx="1428760" cy="35719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4857784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A SITUÇÃO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DA PESCA ARTESANAL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0034" y="1231903"/>
            <a:ext cx="8072494" cy="198278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MOVIMENTO DA ATIVIDADE PESQUEIRA NO LITORAL DO BRASIL. </a:t>
            </a:r>
          </a:p>
          <a:p>
            <a:pPr marL="0" indent="0" algn="just">
              <a:buNone/>
            </a:pPr>
            <a:r>
              <a:rPr lang="pt-B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ESTATPESCA 2005 – GOVERNO FEDERAL , PROZEE.</a:t>
            </a:r>
          </a:p>
          <a:p>
            <a:pPr marL="0" indent="0" algn="just">
              <a:buNone/>
            </a:pPr>
            <a:endParaRPr lang="pt-BR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Swis721 Cn BT" pitchFamily="34" charset="0"/>
            </a:endParaRPr>
          </a:p>
          <a:p>
            <a:pPr marL="0" indent="0" algn="just">
              <a:buNone/>
            </a:pP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DESEMBARQUES NO PORTO DE GAROPABA: 107 – JANEIRO À MAIO.</a:t>
            </a:r>
          </a:p>
          <a:p>
            <a:pPr marL="0" indent="0" algn="just">
              <a:buNone/>
            </a:pP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DESEMBARQUE POR ESPÉCIES:</a:t>
            </a:r>
          </a:p>
        </p:txBody>
      </p:sp>
      <p:pic>
        <p:nvPicPr>
          <p:cNvPr id="6" name="Imagem 5" descr="untitl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82" y="3643314"/>
            <a:ext cx="289194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00034" y="3286124"/>
            <a:ext cx="2857520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3 :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CAÇÃO-ANJO (TUBARÃO)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86512" y="3286124"/>
            <a:ext cx="2286016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26 :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CORVINA</a:t>
            </a:r>
          </a:p>
        </p:txBody>
      </p:sp>
      <p:pic>
        <p:nvPicPr>
          <p:cNvPr id="9" name="Imagem 8" descr="corvi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24630" y="3656173"/>
            <a:ext cx="4947898" cy="1987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4857784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A SITUÇÃO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DA PESCA ARTESANAL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0034" y="1231903"/>
            <a:ext cx="8072494" cy="41114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DESEMBARQUE POR ESPÉCIES: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86512" y="1643050"/>
            <a:ext cx="2286016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7 :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GAROUPA</a:t>
            </a:r>
          </a:p>
        </p:txBody>
      </p:sp>
      <p:pic>
        <p:nvPicPr>
          <p:cNvPr id="11" name="Imagem 10" descr="raia_sapo_1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963508"/>
            <a:ext cx="2286016" cy="1894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Imagem 11" descr="garoupa_10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63293" y="2000240"/>
            <a:ext cx="3509235" cy="1714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500034" y="4071942"/>
            <a:ext cx="2286016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24 :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PESCADA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286512" y="4071942"/>
            <a:ext cx="2286016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8 :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PARATI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0034" y="1643050"/>
            <a:ext cx="2286016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6 :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RAIAS (RAIA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SAPO)</a:t>
            </a: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Swis721 Cn BT" pitchFamily="34" charset="0"/>
              <a:ea typeface="+mn-ea"/>
              <a:cs typeface="+mn-cs"/>
            </a:endParaRPr>
          </a:p>
        </p:txBody>
      </p:sp>
      <p:pic>
        <p:nvPicPr>
          <p:cNvPr id="15" name="Imagem 14" descr="pescada_4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4500570"/>
            <a:ext cx="333375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Imagem 15" descr="parati_4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53776" y="4500570"/>
            <a:ext cx="4318752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4857784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A SITUÇÃO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DA PESCA ARTESANAL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0034" y="1231903"/>
            <a:ext cx="8072494" cy="41114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DESEMBARQUE POR ESPÉCIES: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071802" y="3929066"/>
            <a:ext cx="2714644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11 : RAIA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VIOLA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286512" y="1643050"/>
            <a:ext cx="2286016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1: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XERELETE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0034" y="1643050"/>
            <a:ext cx="2286016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6 :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TAINHA</a:t>
            </a:r>
          </a:p>
        </p:txBody>
      </p:sp>
      <p:pic>
        <p:nvPicPr>
          <p:cNvPr id="17" name="Imagem 16" descr="tainha_9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000240"/>
            <a:ext cx="4074612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Imagem 17" descr="xerelete_8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000240"/>
            <a:ext cx="3405188" cy="1576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Imagem 18" descr="raia_viola_R__%20percellens_%202_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4286256"/>
            <a:ext cx="6000792" cy="1971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928670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EMBARCAÇÕES</a:t>
            </a: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42910" y="1362637"/>
            <a:ext cx="2500330" cy="41114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800" dirty="0" smtClean="0">
                <a:latin typeface="Swis721 Cn BT" pitchFamily="34" charset="0"/>
              </a:rPr>
              <a:t>BATEIRA: 76 UNIDADES.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7455" y="500042"/>
            <a:ext cx="2536511" cy="1794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724504"/>
            <a:ext cx="2324102" cy="1661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541" y="3702610"/>
            <a:ext cx="2695575" cy="1895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tângulo 6"/>
          <p:cNvSpPr/>
          <p:nvPr/>
        </p:nvSpPr>
        <p:spPr>
          <a:xfrm>
            <a:off x="615263" y="5631436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CAICO: 23 UNIDADES.</a:t>
            </a:r>
          </a:p>
        </p:txBody>
      </p:sp>
      <p:sp>
        <p:nvSpPr>
          <p:cNvPr id="8" name="Retângulo 7"/>
          <p:cNvSpPr/>
          <p:nvPr/>
        </p:nvSpPr>
        <p:spPr>
          <a:xfrm>
            <a:off x="6286512" y="2345288"/>
            <a:ext cx="2501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BALEEIRA: 15 UNIDADES.</a:t>
            </a:r>
          </a:p>
        </p:txBody>
      </p:sp>
      <p:sp>
        <p:nvSpPr>
          <p:cNvPr id="9" name="Retângulo 8"/>
          <p:cNvSpPr/>
          <p:nvPr/>
        </p:nvSpPr>
        <p:spPr>
          <a:xfrm>
            <a:off x="6072198" y="5786454"/>
            <a:ext cx="2366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CANOA :114 UNIDADES.</a:t>
            </a:r>
          </a:p>
        </p:txBody>
      </p:sp>
      <p:sp>
        <p:nvSpPr>
          <p:cNvPr id="10" name="Retângulo 9"/>
          <p:cNvSpPr/>
          <p:nvPr/>
        </p:nvSpPr>
        <p:spPr>
          <a:xfrm>
            <a:off x="3357554" y="3500438"/>
            <a:ext cx="3288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BOTE SEM CABINE: 12 UNIDADES.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1016" y="1702346"/>
            <a:ext cx="27051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3900504"/>
            <a:ext cx="2609850" cy="18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500034" y="500042"/>
            <a:ext cx="4857784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A SITUÇÃO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DA PESCA ARTESANAL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4857784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A SITUÇÃO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DA PESCA ARTESANAL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0034" y="1231903"/>
            <a:ext cx="8072494" cy="269716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-OS JOVENS, FILHOS DE PESCADORES, BUSCAM OUTRAS PROFISSÕES POR NÃO VEREM FUTURO NA PESCA.</a:t>
            </a:r>
          </a:p>
          <a:p>
            <a:pPr marL="0" indent="0" algn="just">
              <a:buNone/>
            </a:pPr>
            <a:r>
              <a:rPr lang="pt-B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-ISTO NÃO SÓ PELA REDUÇÃO DOS CARDUMES, POIS A PESCA TEM MELHORADO A CADA ANO APÓS O DESFESO.</a:t>
            </a:r>
          </a:p>
          <a:p>
            <a:pPr marL="0" indent="0" algn="just">
              <a:buNone/>
            </a:pPr>
            <a:r>
              <a:rPr lang="pt-BR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-SOBRETUDO PELAS DIFICULDADES ENCONTRADAS COM A PROFICIONALIZAÇÃO DA PESCA. INTERMEDIÁRIOS (OS DONOS DO BARCO, OS DONOS DA FÁBRICA DE GELO, OS VENDEDORES DE INSUMOS, OS ESTALEIROS PARA MANUTENÇÃO DAS EMBARCAÇÕES E OS REVENDEDORES DE PEIXE), QUE PRATICAMENTE DEFINEM O PREÇO A SER PAGO PELO PRODUTO TRAZIDO DO MAR.</a:t>
            </a:r>
          </a:p>
          <a:p>
            <a:pPr marL="0" indent="0" algn="just">
              <a:buNone/>
            </a:pPr>
            <a:endParaRPr lang="pt-BR" sz="1800" dirty="0">
              <a:solidFill>
                <a:schemeClr val="tx1">
                  <a:lumMod val="95000"/>
                  <a:lumOff val="5000"/>
                </a:schemeClr>
              </a:solidFill>
              <a:latin typeface="Swis721 Cn BT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571472" y="3969443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“contrário dos mares temperados, onde é possível realizar a pesca e o processamento industrial do pescado por se encontrarem grandes quantidades de uma única espécie (sardinhas, por exemplo), a costa brasileira é de mar tropical, cuja característica e riqueza é a grande variedade de espécies, cada uma sendo encontrada em pequena quantidade, o que dificulta sua exploração industrial. Independentemente do tamanho das embarcações e das tripulações”.</a:t>
            </a:r>
          </a:p>
          <a:p>
            <a:pPr algn="r"/>
            <a:r>
              <a:rPr lang="pt-BR" dirty="0" err="1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veronika</a:t>
            </a:r>
            <a:r>
              <a:rPr lang="pt-BR" dirty="0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 </a:t>
            </a:r>
            <a:r>
              <a:rPr lang="pt-BR" dirty="0" err="1">
                <a:solidFill>
                  <a:schemeClr val="tx1">
                    <a:lumMod val="95000"/>
                    <a:lumOff val="5000"/>
                  </a:schemeClr>
                </a:solidFill>
                <a:latin typeface="Swis721 Cn BT" pitchFamily="34" charset="0"/>
              </a:rPr>
              <a:t>paulics</a:t>
            </a:r>
            <a:endParaRPr lang="pt-BR" dirty="0">
              <a:solidFill>
                <a:schemeClr val="tx1">
                  <a:lumMod val="95000"/>
                  <a:lumOff val="5000"/>
                </a:schemeClr>
              </a:solidFill>
              <a:latin typeface="Swis721 Cn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4857784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A SITUÇÃO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DA PESCA ARTESANAL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8" name="Imagem 7" descr="geral centro 0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357298"/>
            <a:ext cx="7316755" cy="479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panoramiogibatri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 flipH="1" flipV="1">
            <a:off x="-571536" y="0"/>
            <a:ext cx="971553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A PROPOSTA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0034" y="1231903"/>
            <a:ext cx="8072494" cy="498317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  <a:defRPr/>
            </a:pPr>
            <a:r>
              <a:rPr lang="pt-BR" sz="1800" dirty="0" smtClean="0">
                <a:latin typeface="Swis721 Cn BT" pitchFamily="34" charset="0"/>
              </a:rPr>
              <a:t>INSTALAR UMA ESCOLA DE PESCA QUE SERVIRÁ </a:t>
            </a:r>
            <a:r>
              <a:rPr lang="pt-BR" sz="1800" dirty="0">
                <a:latin typeface="Swis721 Cn BT" pitchFamily="34" charset="0"/>
              </a:rPr>
              <a:t>COMO UM NOVO REFERÊNCIAL PARA OS PESCADORES E MORADORES </a:t>
            </a:r>
            <a:r>
              <a:rPr lang="pt-BR" sz="1800" dirty="0" smtClean="0">
                <a:latin typeface="Swis721 Cn BT" pitchFamily="34" charset="0"/>
              </a:rPr>
              <a:t>LOCAIS, PARTINDO </a:t>
            </a:r>
            <a:r>
              <a:rPr lang="pt-BR" sz="1800" dirty="0">
                <a:latin typeface="Swis721 Cn BT" pitchFamily="34" charset="0"/>
              </a:rPr>
              <a:t>DA </a:t>
            </a:r>
            <a:r>
              <a:rPr lang="pt-BR" sz="1800" dirty="0" smtClean="0">
                <a:latin typeface="Swis721 Cn BT" pitchFamily="34" charset="0"/>
              </a:rPr>
              <a:t>REFORMULAÇÃO DA </a:t>
            </a:r>
            <a:r>
              <a:rPr lang="pt-BR" sz="1800" b="1" dirty="0">
                <a:latin typeface="Swis721 Cn BT" pitchFamily="34" charset="0"/>
              </a:rPr>
              <a:t>COOPERATIVA</a:t>
            </a:r>
            <a:r>
              <a:rPr lang="pt-BR" sz="1800" dirty="0">
                <a:latin typeface="Swis721 Cn BT" pitchFamily="34" charset="0"/>
              </a:rPr>
              <a:t> QUE </a:t>
            </a:r>
            <a:r>
              <a:rPr lang="pt-BR" sz="1800" dirty="0" smtClean="0">
                <a:latin typeface="Swis721 Cn BT" pitchFamily="34" charset="0"/>
              </a:rPr>
              <a:t>PASSARIA A SER ENCARREGADA </a:t>
            </a:r>
            <a:r>
              <a:rPr lang="pt-BR" sz="1800" dirty="0">
                <a:latin typeface="Swis721 Cn BT" pitchFamily="34" charset="0"/>
              </a:rPr>
              <a:t>EM GERENCIAR TODOS OS EQUIPAMENTOS </a:t>
            </a:r>
            <a:r>
              <a:rPr lang="pt-BR" sz="1800" dirty="0" smtClean="0">
                <a:latin typeface="Swis721 Cn BT" pitchFamily="34" charset="0"/>
              </a:rPr>
              <a:t>(A PRÓPRIA </a:t>
            </a:r>
            <a:r>
              <a:rPr lang="pt-BR" sz="1800" b="1" dirty="0" smtClean="0">
                <a:latin typeface="Swis721 Cn BT" pitchFamily="34" charset="0"/>
              </a:rPr>
              <a:t>ESCOLA, </a:t>
            </a:r>
            <a:r>
              <a:rPr lang="pt-BR" sz="1800" b="1" dirty="0">
                <a:latin typeface="Swis721 Cn BT" pitchFamily="34" charset="0"/>
              </a:rPr>
              <a:t>RANCHOS, </a:t>
            </a:r>
            <a:r>
              <a:rPr lang="pt-BR" sz="1800" b="1" dirty="0" smtClean="0">
                <a:latin typeface="Swis721 Cn BT" pitchFamily="34" charset="0"/>
              </a:rPr>
              <a:t>E O TERMINAL PESQUEIRO</a:t>
            </a:r>
            <a:r>
              <a:rPr lang="pt-BR" sz="1800" dirty="0" smtClean="0">
                <a:latin typeface="Swis721 Cn BT" pitchFamily="34" charset="0"/>
              </a:rPr>
              <a:t>) </a:t>
            </a:r>
            <a:r>
              <a:rPr lang="pt-BR" sz="1800" dirty="0">
                <a:latin typeface="Swis721 Cn BT" pitchFamily="34" charset="0"/>
              </a:rPr>
              <a:t>E AINDA SERVIRIA COMO UM CENTRO DE FORMAÇÃO DE RECURSOS-HUMANOS PARA A ATIVIDADE DE PESCA, ALIANDO CONHECIMENTO TEÓRICO, NOVAS TECNOLOGIAS E VIVÊNCIA PRÁTICA. DANDO </a:t>
            </a:r>
            <a:r>
              <a:rPr lang="pt-BR" sz="1800" b="1" dirty="0">
                <a:latin typeface="Swis721 Cn BT" pitchFamily="34" charset="0"/>
              </a:rPr>
              <a:t>CONDIÇÕES À PESCA LOCAL</a:t>
            </a:r>
            <a:r>
              <a:rPr lang="pt-BR" sz="1800" dirty="0">
                <a:latin typeface="Swis721 Cn BT" pitchFamily="34" charset="0"/>
              </a:rPr>
              <a:t> A MELHOR SE ENQUADRAR NA ATUAL CONJUNTURA DA PROFISSÃO, PORÉM SEM PERDER SEU CARÁTER ARTESANAL.</a:t>
            </a:r>
          </a:p>
        </p:txBody>
      </p:sp>
      <p:pic>
        <p:nvPicPr>
          <p:cNvPr id="6" name="Imagem 5" descr="garopaba08 2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5" y="3786190"/>
            <a:ext cx="3333773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m 6" descr="LIMP PEIX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786190"/>
            <a:ext cx="3357586" cy="2518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00034" y="1231903"/>
            <a:ext cx="8072494" cy="39116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400" dirty="0" smtClean="0">
                <a:latin typeface="Swis721 Cn BT" pitchFamily="34" charset="0"/>
              </a:rPr>
              <a:t>O ARCO DA PESCA ESPELHA CONTRASTES DA VIDA: DE UM LADO A MAGIA DOS MARES, OS MISTÉRIOS DOS RIOS E O TESOURO DA TRADIÇÃO, DOS INFINDOS SABERES E TÉCNICAS QUE ESSES HOMENS E MULHERES APRENDERAM COM SEUS PAIS, QUE APRENDERAM COM SEUS PAIS, QUE APRENDERAM COM SEUS PAIS... DE OUTRO, A TECNOLOGIA E A CIÊNCIA POSSIBILITAM O AUMENTO CRESCENTE DA PRODUÇÃO, OFERECENDO MEIOS SOFISTICADOS DE TORNÁ-LA MAIS RÁPIDA E SEGURA, E DE POSSIBILITAR A DISTRIBUIÇÃO DO PESCADO PRATICAMENTE SEM FRONTEIRAS.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TERMINAL PESQUEIRO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0034" y="1231903"/>
            <a:ext cx="8072494" cy="4983179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800" dirty="0" smtClean="0">
                <a:latin typeface="Swis721 Cn BT" pitchFamily="34" charset="0"/>
              </a:rPr>
              <a:t>TERMINAL PESQUEIRO PÚBLICO É A ESTRUTURA FÍSICA CONSTRUÍDA E APARELHADA PARA ATENDER ÀS NECESSIDADES DAS ATIVIDADES DE MOVIMENTAÇÃO E ARMAZENAGEM DE PESCADO E DE MERCADORIAS RELACIONADAS À PESCA, PODENDO SER DOTADO DE ESTRUTURAS DE ENTREPOSTO DE COMERCIALIZAÇÃO DE PESCADO, DE UNIDADES DE BENEFICIAMENTO DE PESCADO E DE APOIO À NAVEGAÇÃO DE EMBARCAÇÕES PESQUEIRAS. </a:t>
            </a:r>
          </a:p>
          <a:p>
            <a:pPr marL="0" indent="0" algn="r">
              <a:buNone/>
            </a:pPr>
            <a:r>
              <a:rPr lang="pt-BR" sz="1400" b="1" dirty="0" smtClean="0">
                <a:latin typeface="Swis721 Cn BT" pitchFamily="34" charset="0"/>
              </a:rPr>
              <a:t>DEFINIÇÃO: DECRETO FEDERAL </a:t>
            </a:r>
            <a:r>
              <a:rPr lang="pt-BR" sz="1400" b="1" dirty="0">
                <a:latin typeface="Swis721 Cn BT" pitchFamily="34" charset="0"/>
              </a:rPr>
              <a:t>Nº 5.231 DE 6 DE OUTUBRO DE 2004</a:t>
            </a:r>
            <a:endParaRPr lang="pt-BR" sz="1400" dirty="0">
              <a:latin typeface="Swis721 Cn BT" pitchFamily="34" charset="0"/>
            </a:endParaRPr>
          </a:p>
          <a:p>
            <a:pPr marL="0" indent="0" algn="just">
              <a:buNone/>
            </a:pPr>
            <a:endParaRPr lang="pt-BR" sz="1800" dirty="0" smtClean="0"/>
          </a:p>
          <a:p>
            <a:pPr marL="0" indent="0" algn="just">
              <a:buNone/>
            </a:pPr>
            <a:endParaRPr lang="pt-BR" sz="1800" dirty="0">
              <a:solidFill>
                <a:schemeClr val="tx1">
                  <a:lumMod val="95000"/>
                  <a:lumOff val="5000"/>
                </a:schemeClr>
              </a:solidFill>
              <a:latin typeface="Swis721 Cn BT" pitchFamily="34" charset="0"/>
            </a:endParaRPr>
          </a:p>
        </p:txBody>
      </p:sp>
      <p:pic>
        <p:nvPicPr>
          <p:cNvPr id="6" name="Imagem 5" descr="P1010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429000"/>
            <a:ext cx="3723455" cy="2786082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000100" y="6215083"/>
            <a:ext cx="3429024" cy="6429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1400" dirty="0" smtClean="0">
                <a:latin typeface="Swis721 Cn BT" pitchFamily="34" charset="0"/>
              </a:rPr>
              <a:t>TERMINAL PESQUEIRO EM GANCHOS</a:t>
            </a:r>
            <a:endParaRPr kumimoji="0" lang="pt-BR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wis721 Cn BT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Swis721 Cn BT" pitchFamily="34" charset="0"/>
              <a:ea typeface="+mn-ea"/>
              <a:cs typeface="+mn-cs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643438" y="4071942"/>
            <a:ext cx="2171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SETOR 1 – RECEPÇÃO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4643438" y="5143512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TRAPICHE</a:t>
            </a:r>
            <a:endParaRPr lang="pt-BR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643438" y="3429000"/>
            <a:ext cx="2922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SETOR 2 – BENEFICIAMENTO</a:t>
            </a:r>
            <a:endParaRPr lang="pt-BR" dirty="0"/>
          </a:p>
        </p:txBody>
      </p:sp>
      <p:cxnSp>
        <p:nvCxnSpPr>
          <p:cNvPr id="30" name="Conector angulado 29"/>
          <p:cNvCxnSpPr>
            <a:stCxn id="13" idx="1"/>
          </p:cNvCxnSpPr>
          <p:nvPr/>
        </p:nvCxnSpPr>
        <p:spPr>
          <a:xfrm rot="10800000" flipV="1">
            <a:off x="2500298" y="3613665"/>
            <a:ext cx="2143140" cy="601153"/>
          </a:xfrm>
          <a:prstGeom prst="bentConnector3">
            <a:avLst>
              <a:gd name="adj1" fmla="val 99777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Conector angulado 33"/>
          <p:cNvCxnSpPr>
            <a:stCxn id="11" idx="1"/>
          </p:cNvCxnSpPr>
          <p:nvPr/>
        </p:nvCxnSpPr>
        <p:spPr>
          <a:xfrm rot="10800000" flipV="1">
            <a:off x="3214678" y="4256608"/>
            <a:ext cx="1428760" cy="458276"/>
          </a:xfrm>
          <a:prstGeom prst="bentConnector3">
            <a:avLst>
              <a:gd name="adj1" fmla="val 100666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Conector angulado 40"/>
          <p:cNvCxnSpPr>
            <a:stCxn id="12" idx="1"/>
          </p:cNvCxnSpPr>
          <p:nvPr/>
        </p:nvCxnSpPr>
        <p:spPr>
          <a:xfrm rot="10800000" flipV="1">
            <a:off x="2357422" y="5328177"/>
            <a:ext cx="2286016" cy="243963"/>
          </a:xfrm>
          <a:prstGeom prst="bentConnector3">
            <a:avLst>
              <a:gd name="adj1" fmla="val 10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INTERVENÇÕES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00034" y="1231903"/>
            <a:ext cx="3143272" cy="41114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800" dirty="0" smtClean="0">
                <a:latin typeface="Swis721 Cn BT" pitchFamily="34" charset="0"/>
              </a:rPr>
              <a:t>TRAPICHE E ATRACADOURO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0034" y="2857496"/>
            <a:ext cx="3143272" cy="411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ESCOLA DE PESCA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00034" y="4643446"/>
            <a:ext cx="3143272" cy="411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UNIDADE DE BENEFICIAMENTO </a:t>
            </a:r>
          </a:p>
        </p:txBody>
      </p:sp>
      <p:pic>
        <p:nvPicPr>
          <p:cNvPr id="10" name="Imagem 9" descr="geral centro 02 cópia.tif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t="5882" b="2164"/>
          <a:stretch>
            <a:fillRect/>
          </a:stretch>
        </p:blipFill>
        <p:spPr>
          <a:xfrm>
            <a:off x="4857752" y="500042"/>
            <a:ext cx="3286148" cy="607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" name="Conector angulado 10"/>
          <p:cNvCxnSpPr>
            <a:stCxn id="6" idx="3"/>
          </p:cNvCxnSpPr>
          <p:nvPr/>
        </p:nvCxnSpPr>
        <p:spPr>
          <a:xfrm flipV="1">
            <a:off x="3643306" y="928670"/>
            <a:ext cx="2500330" cy="508807"/>
          </a:xfrm>
          <a:prstGeom prst="bentConnector3">
            <a:avLst>
              <a:gd name="adj1" fmla="val 41365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Conector angulado 13"/>
          <p:cNvCxnSpPr>
            <a:stCxn id="7" idx="3"/>
          </p:cNvCxnSpPr>
          <p:nvPr/>
        </p:nvCxnSpPr>
        <p:spPr>
          <a:xfrm>
            <a:off x="3643306" y="3063070"/>
            <a:ext cx="3071834" cy="365930"/>
          </a:xfrm>
          <a:prstGeom prst="bentConnector3">
            <a:avLst>
              <a:gd name="adj1" fmla="val 33312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Conector angulado 17"/>
          <p:cNvCxnSpPr>
            <a:stCxn id="8" idx="3"/>
          </p:cNvCxnSpPr>
          <p:nvPr/>
        </p:nvCxnSpPr>
        <p:spPr>
          <a:xfrm>
            <a:off x="3643306" y="4849020"/>
            <a:ext cx="2786082" cy="1008872"/>
          </a:xfrm>
          <a:prstGeom prst="bentConnector3">
            <a:avLst>
              <a:gd name="adj1" fmla="val 36325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>
            <a:off x="4857752" y="446085"/>
            <a:ext cx="3143272" cy="411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PONTA DO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CAIS</a:t>
            </a: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wis721 Cn BT" pitchFamily="34" charset="0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357818" y="2143116"/>
            <a:ext cx="3143272" cy="411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SERVIDÃO DO BAÚ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geral centro 0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357298"/>
            <a:ext cx="7316755" cy="479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INTERVENÇÕES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8" name="Imagem 7" descr="P1010008.JPG"/>
          <p:cNvPicPr>
            <a:picLocks noChangeAspect="1"/>
          </p:cNvPicPr>
          <p:nvPr/>
        </p:nvPicPr>
        <p:blipFill>
          <a:blip r:embed="rId2" cstate="print"/>
          <a:srcRect t="25058" b="24825"/>
          <a:stretch>
            <a:fillRect/>
          </a:stretch>
        </p:blipFill>
        <p:spPr>
          <a:xfrm>
            <a:off x="571472" y="1857364"/>
            <a:ext cx="8001056" cy="3000396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71472" y="1071546"/>
            <a:ext cx="2643206" cy="64294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pt-BR" sz="1600" dirty="0" smtClean="0">
                <a:latin typeface="Swis721 Cn BT" pitchFamily="34" charset="0"/>
              </a:rPr>
              <a:t>PONTA DO CAIS</a:t>
            </a:r>
          </a:p>
          <a:p>
            <a:pPr marL="0" indent="0" algn="ctr">
              <a:buNone/>
            </a:pPr>
            <a:r>
              <a:rPr lang="pt-BR" sz="1600" dirty="0" smtClean="0">
                <a:latin typeface="Swis721 Cn BT" pitchFamily="34" charset="0"/>
              </a:rPr>
              <a:t>TRAPICHE E ATRACADOURO</a:t>
            </a:r>
          </a:p>
        </p:txBody>
      </p:sp>
      <p:cxnSp>
        <p:nvCxnSpPr>
          <p:cNvPr id="10" name="Conector angulado 9"/>
          <p:cNvCxnSpPr>
            <a:stCxn id="9" idx="2"/>
          </p:cNvCxnSpPr>
          <p:nvPr/>
        </p:nvCxnSpPr>
        <p:spPr>
          <a:xfrm rot="5400000">
            <a:off x="124992" y="2232421"/>
            <a:ext cx="2286017" cy="12501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3000364" y="1071546"/>
            <a:ext cx="1928826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SERVIDÃO DO BAÚ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sz="1600" dirty="0" smtClean="0">
                <a:latin typeface="Swis721 Cn BT" pitchFamily="34" charset="0"/>
              </a:rPr>
              <a:t> </a:t>
            </a: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PAVIMENTAÇÃO</a:t>
            </a:r>
          </a:p>
        </p:txBody>
      </p:sp>
      <p:cxnSp>
        <p:nvCxnSpPr>
          <p:cNvPr id="19" name="Conector angulado 18"/>
          <p:cNvCxnSpPr>
            <a:stCxn id="18" idx="2"/>
          </p:cNvCxnSpPr>
          <p:nvPr/>
        </p:nvCxnSpPr>
        <p:spPr>
          <a:xfrm rot="16200000" flipH="1">
            <a:off x="3125379" y="2553885"/>
            <a:ext cx="2286018" cy="60722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4643438" y="1071546"/>
            <a:ext cx="2143140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TERRENO</a:t>
            </a:r>
            <a:r>
              <a:rPr kumimoji="0" lang="pt-BR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ESCOLA</a:t>
            </a:r>
            <a:endParaRPr kumimoji="0" lang="pt-BR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wis721 Cn BT" pitchFamily="34" charset="0"/>
              <a:ea typeface="+mn-ea"/>
              <a:cs typeface="+mn-cs"/>
            </a:endParaRPr>
          </a:p>
        </p:txBody>
      </p:sp>
      <p:cxnSp>
        <p:nvCxnSpPr>
          <p:cNvPr id="23" name="Conector angulado 22"/>
          <p:cNvCxnSpPr>
            <a:stCxn id="22" idx="2"/>
          </p:cNvCxnSpPr>
          <p:nvPr/>
        </p:nvCxnSpPr>
        <p:spPr>
          <a:xfrm rot="5400000">
            <a:off x="4714082" y="2786058"/>
            <a:ext cx="1929620" cy="722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Content Placeholder 2"/>
          <p:cNvSpPr txBox="1">
            <a:spLocks/>
          </p:cNvSpPr>
          <p:nvPr/>
        </p:nvSpPr>
        <p:spPr>
          <a:xfrm>
            <a:off x="4357686" y="5786452"/>
            <a:ext cx="2286016" cy="357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IGREJA MATRIZ - 1846 </a:t>
            </a:r>
          </a:p>
        </p:txBody>
      </p:sp>
      <p:cxnSp>
        <p:nvCxnSpPr>
          <p:cNvPr id="44" name="Conector angulado 43"/>
          <p:cNvCxnSpPr>
            <a:stCxn id="43" idx="3"/>
          </p:cNvCxnSpPr>
          <p:nvPr/>
        </p:nvCxnSpPr>
        <p:spPr>
          <a:xfrm flipV="1">
            <a:off x="6643702" y="3357562"/>
            <a:ext cx="1500198" cy="260748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8" name="Content Placeholder 2"/>
          <p:cNvSpPr txBox="1">
            <a:spLocks/>
          </p:cNvSpPr>
          <p:nvPr/>
        </p:nvSpPr>
        <p:spPr>
          <a:xfrm>
            <a:off x="4929190" y="5000636"/>
            <a:ext cx="1643074" cy="357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CASARIO- 1848 </a:t>
            </a:r>
          </a:p>
        </p:txBody>
      </p:sp>
      <p:cxnSp>
        <p:nvCxnSpPr>
          <p:cNvPr id="59" name="Conector angulado 43"/>
          <p:cNvCxnSpPr>
            <a:stCxn id="58" idx="3"/>
          </p:cNvCxnSpPr>
          <p:nvPr/>
        </p:nvCxnSpPr>
        <p:spPr>
          <a:xfrm flipV="1">
            <a:off x="6572264" y="3786190"/>
            <a:ext cx="285752" cy="139304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4" name="Content Placeholder 2"/>
          <p:cNvSpPr txBox="1">
            <a:spLocks/>
          </p:cNvSpPr>
          <p:nvPr/>
        </p:nvSpPr>
        <p:spPr>
          <a:xfrm>
            <a:off x="4929190" y="5357826"/>
            <a:ext cx="1643074" cy="357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CASARIO- 1905 </a:t>
            </a:r>
          </a:p>
        </p:txBody>
      </p:sp>
      <p:cxnSp>
        <p:nvCxnSpPr>
          <p:cNvPr id="65" name="Conector angulado 43"/>
          <p:cNvCxnSpPr>
            <a:stCxn id="64" idx="3"/>
          </p:cNvCxnSpPr>
          <p:nvPr/>
        </p:nvCxnSpPr>
        <p:spPr>
          <a:xfrm flipV="1">
            <a:off x="6572264" y="4000504"/>
            <a:ext cx="1000132" cy="153591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5786478" cy="171451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800" dirty="0" smtClean="0"/>
              <a:t>ESCOLA: A ESCOLA TRABALHARÁ COM TEMAS REFERENTES A PESCA E SEUS DESDOBRAMENTOS. COMEÇANDO COM TEMAS AMPLOS COMO </a:t>
            </a:r>
            <a:r>
              <a:rPr lang="pt-BR" sz="1800" b="1" dirty="0" smtClean="0"/>
              <a:t>MEIO AMBIENTE</a:t>
            </a:r>
            <a:r>
              <a:rPr lang="pt-BR" sz="1800" dirty="0" smtClean="0"/>
              <a:t>, </a:t>
            </a:r>
            <a:r>
              <a:rPr lang="pt-BR" sz="1800" b="1" dirty="0" smtClean="0"/>
              <a:t>FUNDAMENTOS DA PESCA</a:t>
            </a:r>
            <a:r>
              <a:rPr lang="pt-BR" sz="1800" dirty="0" smtClean="0"/>
              <a:t>, SOCIEDADE E COMÉRCIO.</a:t>
            </a:r>
          </a:p>
        </p:txBody>
      </p:sp>
      <p:pic>
        <p:nvPicPr>
          <p:cNvPr id="6" name="Imagem 5" descr="AMB PESC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1000108"/>
            <a:ext cx="2071702" cy="2548797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00034" y="4572008"/>
            <a:ext cx="4214842" cy="1785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 SE DIVIDIRÁ EM TEMAS ESPECÍFICOS DE FORMAÇÃO COMO: ADMINISTRAÇÃO E COMÉRCIO, PESCA E NAVEGAÇÃO, MANUTENÇÃO, BENEFICIAMENTO E PROCESSAMENTO. 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Imagem 7" descr="FUND PES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214554"/>
            <a:ext cx="2989433" cy="2225511"/>
          </a:xfrm>
          <a:prstGeom prst="rect">
            <a:avLst/>
          </a:prstGeom>
        </p:spPr>
      </p:pic>
      <p:pic>
        <p:nvPicPr>
          <p:cNvPr id="9" name="Imagem 8" descr="COM. PESC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3824496"/>
            <a:ext cx="3267456" cy="2176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2844" y="-761986"/>
          <a:ext cx="8858280" cy="6262688"/>
        </p:xfrm>
        <a:graphic>
          <a:graphicData uri="http://schemas.openxmlformats.org/presentationml/2006/ole">
            <p:oleObj spid="_x0000_s1026" name="Acrobat Document" r:id="rId3" imgW="11344275" imgH="8020050" progId="AcroExch.Document.7">
              <p:embed/>
            </p:oleObj>
          </a:graphicData>
        </a:graphic>
      </p:graphicFrame>
      <p:sp>
        <p:nvSpPr>
          <p:cNvPr id="4" name="Subtitle 2"/>
          <p:cNvSpPr txBox="1">
            <a:spLocks/>
          </p:cNvSpPr>
          <p:nvPr/>
        </p:nvSpPr>
        <p:spPr>
          <a:xfrm>
            <a:off x="428596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11" name="Imagem 10" descr="001A 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4214818"/>
            <a:ext cx="2857520" cy="2138144"/>
          </a:xfrm>
          <a:prstGeom prst="rect">
            <a:avLst/>
          </a:prstGeom>
        </p:spPr>
      </p:pic>
      <p:pic>
        <p:nvPicPr>
          <p:cNvPr id="12" name="Imagem 11" descr="00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752" y="4214818"/>
            <a:ext cx="2857024" cy="2137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-214347" y="214290"/>
          <a:ext cx="9405001" cy="6643710"/>
        </p:xfrm>
        <a:graphic>
          <a:graphicData uri="http://schemas.openxmlformats.org/presentationml/2006/ole">
            <p:oleObj spid="_x0000_s3074" name="Acrobat Document" r:id="rId3" imgW="22707600" imgH="16040100" progId="AcroExch.Document.7">
              <p:embed/>
            </p:oleObj>
          </a:graphicData>
        </a:graphic>
      </p:graphicFrame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-357222" y="0"/>
          <a:ext cx="9708356" cy="6858000"/>
        </p:xfrm>
        <a:graphic>
          <a:graphicData uri="http://schemas.openxmlformats.org/presentationml/2006/ole">
            <p:oleObj spid="_x0000_s4098" name="Acrobat Document" r:id="rId3" imgW="22707600" imgH="16040100" progId="AcroExch.Document.7">
              <p:embed/>
            </p:oleObj>
          </a:graphicData>
        </a:graphic>
      </p:graphicFrame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-207134" y="-24"/>
          <a:ext cx="9708356" cy="6857999"/>
        </p:xfrm>
        <a:graphic>
          <a:graphicData uri="http://schemas.openxmlformats.org/presentationml/2006/ole">
            <p:oleObj spid="_x0000_s2050" name="Acrobat Document" r:id="rId3" imgW="22707600" imgH="16040100" progId="AcroExch.Document.7">
              <p:embed/>
            </p:oleObj>
          </a:graphicData>
        </a:graphic>
      </p:graphicFrame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-428660" y="642918"/>
          <a:ext cx="9697641" cy="6858000"/>
        </p:xfrm>
        <a:graphic>
          <a:graphicData uri="http://schemas.openxmlformats.org/presentationml/2006/ole">
            <p:oleObj spid="_x0000_s5123" name="Acrobat Document" r:id="rId3" imgW="16040100" imgH="11344275" progId="AcroExch.Document.7">
              <p:embed/>
            </p:oleObj>
          </a:graphicData>
        </a:graphic>
      </p:graphicFrame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214810" y="785794"/>
            <a:ext cx="4643470" cy="400052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pt-BR" sz="1800" dirty="0" smtClean="0">
                <a:latin typeface="Swis721 LtCn BT" pitchFamily="34" charset="0"/>
              </a:rPr>
              <a:t>SETOR DE TREINAMENTO: (MONTAGEM E MANUTENÇÃO DE PETRECHOS, MANIPULAÇÃO DO PESCADO, CONSERVAÇÃO DO PESCADO, EQUIPAMENTOS ELETRÔNICOS, CARPINTARIA NAUTICA, MECÂNICA).</a:t>
            </a:r>
          </a:p>
          <a:p>
            <a:pPr>
              <a:buNone/>
            </a:pPr>
            <a:r>
              <a:rPr lang="pt-BR" sz="1800" dirty="0" smtClean="0">
                <a:latin typeface="Swis721 LtCn BT" pitchFamily="34" charset="0"/>
              </a:rPr>
              <a:t>	OFICINA MECÂNICA</a:t>
            </a:r>
          </a:p>
          <a:p>
            <a:pPr>
              <a:buNone/>
            </a:pPr>
            <a:r>
              <a:rPr lang="pt-BR" sz="1800" dirty="0" smtClean="0">
                <a:latin typeface="Swis721 LtCn BT" pitchFamily="34" charset="0"/>
              </a:rPr>
              <a:t>	OFICINA DE CARPINTARIA</a:t>
            </a:r>
          </a:p>
          <a:p>
            <a:pPr>
              <a:buNone/>
            </a:pPr>
            <a:r>
              <a:rPr lang="pt-BR" sz="1800" dirty="0" smtClean="0">
                <a:latin typeface="Swis721 LtCn BT" pitchFamily="34" charset="0"/>
              </a:rPr>
              <a:t>	GALPÃO DE PETRECHOS</a:t>
            </a:r>
          </a:p>
          <a:p>
            <a:pPr>
              <a:buNone/>
            </a:pPr>
            <a:r>
              <a:rPr lang="pt-BR" sz="1800" dirty="0" smtClean="0">
                <a:latin typeface="Swis721 LtCn BT" pitchFamily="34" charset="0"/>
              </a:rPr>
              <a:t>	BENEFICIADORA</a:t>
            </a:r>
            <a:endParaRPr lang="pt-BR" sz="1800" dirty="0">
              <a:latin typeface="Swis721 LtCn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P10100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1500174"/>
            <a:ext cx="6205759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LOCALIZAÇÃO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85860"/>
            <a:ext cx="5286412" cy="2355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002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066550"/>
            <a:ext cx="7358114" cy="5505722"/>
          </a:xfrm>
          <a:prstGeom prst="rect">
            <a:avLst/>
          </a:prstGeom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3" name="Imagem 2" descr="0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071546"/>
            <a:ext cx="7358114" cy="55057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71406" y="714356"/>
          <a:ext cx="5153330" cy="3643338"/>
        </p:xfrm>
        <a:graphic>
          <a:graphicData uri="http://schemas.openxmlformats.org/presentationml/2006/ole">
            <p:oleObj spid="_x0000_s6146" name="Acrobat Document" r:id="rId3" imgW="11344275" imgH="8020050" progId="AcroExch.Document.7">
              <p:embed/>
            </p:oleObj>
          </a:graphicData>
        </a:graphic>
      </p:graphicFrame>
      <p:sp>
        <p:nvSpPr>
          <p:cNvPr id="5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00034" y="1089027"/>
            <a:ext cx="3143272" cy="41114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800" dirty="0" smtClean="0">
                <a:latin typeface="Swis721 Cn BT" pitchFamily="34" charset="0"/>
              </a:rPr>
              <a:t>TRAPICHE E ATRACADOURO</a:t>
            </a:r>
          </a:p>
        </p:txBody>
      </p:sp>
      <p:pic>
        <p:nvPicPr>
          <p:cNvPr id="10" name="Imagem 9" descr="geral centro 02 cópia.tif"/>
          <p:cNvPicPr>
            <a:picLocks noChangeAspect="1"/>
          </p:cNvPicPr>
          <p:nvPr/>
        </p:nvPicPr>
        <p:blipFill>
          <a:blip r:embed="rId4" cstate="print">
            <a:lum bright="10000"/>
          </a:blip>
          <a:srcRect t="5882" b="2164"/>
          <a:stretch>
            <a:fillRect/>
          </a:stretch>
        </p:blipFill>
        <p:spPr>
          <a:xfrm>
            <a:off x="5357818" y="500042"/>
            <a:ext cx="3286148" cy="607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" name="Conector angulado 10"/>
          <p:cNvCxnSpPr/>
          <p:nvPr/>
        </p:nvCxnSpPr>
        <p:spPr>
          <a:xfrm flipV="1">
            <a:off x="3714744" y="928671"/>
            <a:ext cx="2857520" cy="35718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>
            <a:off x="5286380" y="446085"/>
            <a:ext cx="3143272" cy="411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PONTA DO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CAIS</a:t>
            </a: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wis721 Cn BT" pitchFamily="34" charset="0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786446" y="2143116"/>
            <a:ext cx="3143272" cy="411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SERVIDÃO DO BAÚ</a:t>
            </a:r>
          </a:p>
        </p:txBody>
      </p:sp>
      <p:pic>
        <p:nvPicPr>
          <p:cNvPr id="13" name="Imagem 12" descr="P1010035.png"/>
          <p:cNvPicPr>
            <a:picLocks noChangeAspect="1"/>
          </p:cNvPicPr>
          <p:nvPr/>
        </p:nvPicPr>
        <p:blipFill>
          <a:blip r:embed="rId5" cstate="print"/>
          <a:srcRect l="18966" t="20738"/>
          <a:stretch>
            <a:fillRect/>
          </a:stretch>
        </p:blipFill>
        <p:spPr>
          <a:xfrm>
            <a:off x="928662" y="3714752"/>
            <a:ext cx="3357586" cy="2457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00034" y="1089027"/>
            <a:ext cx="3143272" cy="411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UNIDADE DE BENEFICIAMENTO </a:t>
            </a:r>
          </a:p>
        </p:txBody>
      </p:sp>
      <p:pic>
        <p:nvPicPr>
          <p:cNvPr id="10" name="Imagem 9" descr="geral centro 02 cópia.tif"/>
          <p:cNvPicPr>
            <a:picLocks noChangeAspect="1"/>
          </p:cNvPicPr>
          <p:nvPr/>
        </p:nvPicPr>
        <p:blipFill>
          <a:blip r:embed="rId3" cstate="print">
            <a:lum bright="10000"/>
          </a:blip>
          <a:srcRect t="5882" b="2164"/>
          <a:stretch>
            <a:fillRect/>
          </a:stretch>
        </p:blipFill>
        <p:spPr>
          <a:xfrm>
            <a:off x="5357818" y="500042"/>
            <a:ext cx="3286148" cy="607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8" name="Conector angulado 17"/>
          <p:cNvCxnSpPr/>
          <p:nvPr/>
        </p:nvCxnSpPr>
        <p:spPr>
          <a:xfrm>
            <a:off x="3643306" y="2214554"/>
            <a:ext cx="3643338" cy="3509202"/>
          </a:xfrm>
          <a:prstGeom prst="bentConnector3">
            <a:avLst>
              <a:gd name="adj1" fmla="val 35360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>
            <a:off x="5357818" y="446085"/>
            <a:ext cx="3143272" cy="411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PONTA DO</a:t>
            </a:r>
            <a:r>
              <a:rPr kumimoji="0" lang="pt-BR" sz="18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 CAIS</a:t>
            </a: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wis721 Cn BT" pitchFamily="34" charset="0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857884" y="2143116"/>
            <a:ext cx="3143272" cy="411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wis721 Cn BT" pitchFamily="34" charset="0"/>
                <a:ea typeface="+mn-ea"/>
                <a:cs typeface="+mn-cs"/>
              </a:rPr>
              <a:t>SERVIDÃO DO BAÚ</a:t>
            </a:r>
          </a:p>
        </p:txBody>
      </p:sp>
      <p:pic>
        <p:nvPicPr>
          <p:cNvPr id="46" name="Imagem 45" descr="b 0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3786190"/>
            <a:ext cx="3286147" cy="2464610"/>
          </a:xfrm>
          <a:prstGeom prst="rect">
            <a:avLst/>
          </a:prstGeom>
        </p:spPr>
      </p:pic>
      <p:pic>
        <p:nvPicPr>
          <p:cNvPr id="48" name="Imagem 47" descr="P1010005.JPG"/>
          <p:cNvPicPr>
            <a:picLocks noChangeAspect="1"/>
          </p:cNvPicPr>
          <p:nvPr/>
        </p:nvPicPr>
        <p:blipFill>
          <a:blip r:embed="rId5" cstate="print"/>
          <a:srcRect l="18750" t="4176"/>
          <a:stretch>
            <a:fillRect/>
          </a:stretch>
        </p:blipFill>
        <p:spPr>
          <a:xfrm>
            <a:off x="629046" y="1500174"/>
            <a:ext cx="2442756" cy="21556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-357222" y="0"/>
          <a:ext cx="9858444" cy="6964023"/>
        </p:xfrm>
        <a:graphic>
          <a:graphicData uri="http://schemas.openxmlformats.org/presentationml/2006/ole">
            <p:oleObj spid="_x0000_s8194" name="Acrobat Document" r:id="rId3" imgW="22707600" imgH="16040100" progId="AcroExch.Document.7">
              <p:embed/>
            </p:oleObj>
          </a:graphicData>
        </a:graphic>
      </p:graphicFrame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-278572" y="71462"/>
          <a:ext cx="9708356" cy="6858000"/>
        </p:xfrm>
        <a:graphic>
          <a:graphicData uri="http://schemas.openxmlformats.org/presentationml/2006/ole">
            <p:oleObj spid="_x0000_s9218" name="Acrobat Document" r:id="rId3" imgW="22707600" imgH="16040100" progId="AcroExch.Document.7">
              <p:embed/>
            </p:oleObj>
          </a:graphicData>
        </a:graphic>
      </p:graphicFrame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0" y="-465707"/>
          <a:ext cx="9144000" cy="6466475"/>
        </p:xfrm>
        <a:graphic>
          <a:graphicData uri="http://schemas.openxmlformats.org/presentationml/2006/ole">
            <p:oleObj spid="_x0000_s10243" name="Acrobat Document" r:id="rId3" imgW="16040100" imgH="11344275" progId="AcroExch.Document.7">
              <p:embed/>
            </p:oleObj>
          </a:graphicData>
        </a:graphic>
      </p:graphicFrame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571480"/>
            <a:ext cx="7072362" cy="50006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PROJETO</a:t>
            </a:r>
            <a:r>
              <a:rPr kumimoji="0" lang="pt-BR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5" name="Imagem 4" descr="Crack_4.jpg"/>
          <p:cNvPicPr>
            <a:picLocks noChangeAspect="1"/>
          </p:cNvPicPr>
          <p:nvPr/>
        </p:nvPicPr>
        <p:blipFill>
          <a:blip r:embed="rId2" cstate="print"/>
          <a:srcRect b="7216"/>
          <a:stretch>
            <a:fillRect/>
          </a:stretch>
        </p:blipFill>
        <p:spPr>
          <a:xfrm>
            <a:off x="571472" y="1071546"/>
            <a:ext cx="4021667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0" y="1000108"/>
            <a:ext cx="3500462" cy="57150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just">
              <a:buNone/>
            </a:pPr>
            <a:r>
              <a:rPr lang="pt-BR" sz="1800" dirty="0" smtClean="0"/>
              <a:t>MELHORIA DA RENDA</a:t>
            </a:r>
          </a:p>
        </p:txBody>
      </p:sp>
      <p:pic>
        <p:nvPicPr>
          <p:cNvPr id="7" name="Imagem 6" descr="PESCANDO LETR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33940" y="3429000"/>
            <a:ext cx="3790946" cy="2843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571736" y="6000768"/>
            <a:ext cx="2214578" cy="35719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APRENDIZADO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1214422"/>
            <a:ext cx="807249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wis721 Cn BT" pitchFamily="34" charset="0"/>
                <a:ea typeface="Century Schoolbook" pitchFamily="18" charset="0"/>
                <a:cs typeface="Times New Roman" pitchFamily="18" charset="0"/>
              </a:rPr>
              <a:t>O MUNICÍPIO DE GAROPABA LIMITA-SE AO NORTE E AO OESTE COM O MUNICÍPIO DE PAULO LOPES, AO SUL COM O MUNICÍPIO DE IMBITUBA E AO LESTE COM O OCEANO ATLÂNTICO.</a:t>
            </a:r>
            <a:endParaRPr kumimoji="0" lang="pt-BR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124" y="2357430"/>
            <a:ext cx="4829072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214554"/>
            <a:ext cx="3013075" cy="3629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LOCALIZAÇÃO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HISTÓRICO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16386" name="Picture 2" descr="Imagem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6124" y="1623339"/>
            <a:ext cx="7329214" cy="3877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5857916" cy="6143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HISTÓRICO – PONTA DA VIGIA DÉCADA DE 70.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7" name="Imagem 6" descr="Vigia decada de 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142984"/>
            <a:ext cx="6572296" cy="4770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MUNICÍPIO - 1978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8" name="Imagem 7" descr="Praia de Garopaba 19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142984"/>
            <a:ext cx="6929486" cy="5273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428604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wis721 LtCn BT" pitchFamily="34" charset="0"/>
                <a:ea typeface="+mn-ea"/>
                <a:cs typeface="+mn-cs"/>
              </a:rPr>
              <a:t>O MUNICÍPIO - 2008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3" name="Imagem 2" descr="Garopaba, SC (28-12-08) 035.JPG"/>
          <p:cNvPicPr>
            <a:picLocks noChangeAspect="1"/>
          </p:cNvPicPr>
          <p:nvPr/>
        </p:nvPicPr>
        <p:blipFill>
          <a:blip r:embed="rId2" cstate="print"/>
          <a:srcRect l="1758" t="7812" r="4297" b="1953"/>
          <a:stretch>
            <a:fillRect/>
          </a:stretch>
        </p:blipFill>
        <p:spPr>
          <a:xfrm>
            <a:off x="714348" y="928670"/>
            <a:ext cx="7635900" cy="5500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00034" y="642918"/>
            <a:ext cx="3643338" cy="614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pt-BR" sz="2800" dirty="0" smtClean="0">
                <a:solidFill>
                  <a:srgbClr val="C00000"/>
                </a:solidFill>
                <a:latin typeface="Swis721 LtCn BT" pitchFamily="34" charset="0"/>
              </a:rPr>
              <a:t>ECONOMIA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Swis721 LtCn BT" pitchFamily="34" charset="0"/>
              <a:ea typeface="+mn-ea"/>
              <a:cs typeface="+mn-cs"/>
            </a:endParaRPr>
          </a:p>
        </p:txBody>
      </p:sp>
      <p:pic>
        <p:nvPicPr>
          <p:cNvPr id="11266" name="Picture 2" descr="CASA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6858049" cy="3755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m 6" descr="fotos_skystream_eolica_morm.jpg"/>
          <p:cNvPicPr>
            <a:picLocks noChangeAspect="1"/>
          </p:cNvPicPr>
          <p:nvPr/>
        </p:nvPicPr>
        <p:blipFill>
          <a:blip r:embed="rId3" cstate="print"/>
          <a:srcRect l="61984" t="35672"/>
          <a:stretch>
            <a:fillRect/>
          </a:stretch>
        </p:blipFill>
        <p:spPr>
          <a:xfrm>
            <a:off x="6215074" y="4214818"/>
            <a:ext cx="2234474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m 7" descr="101507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500042"/>
            <a:ext cx="3643338" cy="2505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</TotalTime>
  <Words>996</Words>
  <Application>Microsoft Office PowerPoint</Application>
  <PresentationFormat>Apresentação na tela (4:3)</PresentationFormat>
  <Paragraphs>114</Paragraphs>
  <Slides>37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37</vt:i4>
      </vt:variant>
    </vt:vector>
  </HeadingPairs>
  <TitlesOfParts>
    <vt:vector size="39" baseType="lpstr">
      <vt:lpstr>Tema do Office</vt:lpstr>
      <vt:lpstr>Acrobat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Adairton</dc:creator>
  <cp:lastModifiedBy>Adairton</cp:lastModifiedBy>
  <cp:revision>142</cp:revision>
  <dcterms:created xsi:type="dcterms:W3CDTF">2011-05-17T03:15:43Z</dcterms:created>
  <dcterms:modified xsi:type="dcterms:W3CDTF">2011-08-09T13:16:06Z</dcterms:modified>
</cp:coreProperties>
</file>