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9" r:id="rId4"/>
    <p:sldId id="264" r:id="rId5"/>
    <p:sldId id="273" r:id="rId6"/>
    <p:sldId id="275" r:id="rId7"/>
    <p:sldId id="276" r:id="rId8"/>
    <p:sldId id="260" r:id="rId9"/>
    <p:sldId id="261" r:id="rId10"/>
    <p:sldId id="262" r:id="rId11"/>
    <p:sldId id="263" r:id="rId12"/>
    <p:sldId id="265" r:id="rId13"/>
    <p:sldId id="268" r:id="rId14"/>
    <p:sldId id="269" r:id="rId15"/>
    <p:sldId id="270" r:id="rId16"/>
    <p:sldId id="274" r:id="rId17"/>
    <p:sldId id="277" r:id="rId18"/>
    <p:sldId id="278" r:id="rId19"/>
    <p:sldId id="279" r:id="rId20"/>
    <p:sldId id="280" r:id="rId21"/>
    <p:sldId id="266" r:id="rId22"/>
    <p:sldId id="267" r:id="rId23"/>
    <p:sldId id="271" r:id="rId24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A014"/>
    <a:srgbClr val="7DA019"/>
    <a:srgbClr val="B0DE2E"/>
    <a:srgbClr val="4B6309"/>
    <a:srgbClr val="A6D521"/>
    <a:srgbClr val="96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06" autoAdjust="0"/>
    <p:restoredTop sz="94667" autoAdjust="0"/>
  </p:normalViewPr>
  <p:slideViewPr>
    <p:cSldViewPr>
      <p:cViewPr>
        <p:scale>
          <a:sx n="66" d="100"/>
          <a:sy n="66" d="100"/>
        </p:scale>
        <p:origin x="-2112" y="-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6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0380BA8-7F23-4EBF-9D1C-D76C6B2C7E55}" type="datetimeFigureOut">
              <a:rPr lang="pt-BR"/>
              <a:pPr>
                <a:defRPr/>
              </a:pPr>
              <a:t>22/11/2012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1CE2956-6C52-4FB4-BD24-39DDFF3F7A7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2E5B515-B6DD-4005-B2C6-16993B3B85FE}" type="datetimeFigureOut">
              <a:rPr lang="pt-BR"/>
              <a:pPr>
                <a:defRPr/>
              </a:pPr>
              <a:t>22/11/2012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5161715-EB19-4A5D-9BBE-3A59FE7902D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4890B9-7343-4CB1-B6EF-228F05334971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47E563-3B39-47FD-9364-6C2D6A1E2733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orma livre 4"/>
          <p:cNvSpPr>
            <a:spLocks/>
          </p:cNvSpPr>
          <p:nvPr/>
        </p:nvSpPr>
        <p:spPr bwMode="auto">
          <a:xfrm flipH="1">
            <a:off x="0" y="4941888"/>
            <a:ext cx="9144000" cy="6477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4697" y="0"/>
              </a:cxn>
              <a:cxn ang="0">
                <a:pos x="4697" y="367"/>
              </a:cxn>
              <a:cxn ang="0">
                <a:pos x="0" y="218"/>
              </a:cxn>
              <a:cxn ang="0">
                <a:pos x="4697" y="0"/>
              </a:cxn>
            </a:cxnLst>
            <a:rect l="0" t="0" r="0" b="0"/>
            <a:pathLst>
              <a:path w="4697" h="367">
                <a:moveTo>
                  <a:pt x="4697" y="0"/>
                </a:moveTo>
                <a:lnTo>
                  <a:pt x="4697" y="367"/>
                </a:lnTo>
                <a:lnTo>
                  <a:pt x="0" y="218"/>
                </a:lnTo>
                <a:lnTo>
                  <a:pt x="4697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>
              <a:latin typeface="+mn-lt"/>
              <a:cs typeface="+mn-cs"/>
            </a:endParaRPr>
          </a:p>
        </p:txBody>
      </p:sp>
      <p:sp>
        <p:nvSpPr>
          <p:cNvPr id="6" name="Fluxograma: Entrada manual 5"/>
          <p:cNvSpPr/>
          <p:nvPr userDrawn="1"/>
        </p:nvSpPr>
        <p:spPr>
          <a:xfrm flipH="1">
            <a:off x="0" y="5300663"/>
            <a:ext cx="9144000" cy="1557337"/>
          </a:xfrm>
          <a:prstGeom prst="flowChartManualInput">
            <a:avLst/>
          </a:prstGeom>
          <a:gradFill>
            <a:gsLst>
              <a:gs pos="0">
                <a:srgbClr val="7DA019"/>
              </a:gs>
              <a:gs pos="50000">
                <a:srgbClr val="A6D521"/>
              </a:gs>
              <a:gs pos="100000">
                <a:srgbClr val="7DA014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7" name="Forma livre 6"/>
          <p:cNvSpPr>
            <a:spLocks/>
          </p:cNvSpPr>
          <p:nvPr userDrawn="1"/>
        </p:nvSpPr>
        <p:spPr bwMode="auto">
          <a:xfrm>
            <a:off x="34925" y="5308600"/>
            <a:ext cx="9109075" cy="7889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0" y="0"/>
                </a:moveTo>
                <a:lnTo>
                  <a:pt x="5760" y="0"/>
                </a:lnTo>
                <a:lnTo>
                  <a:pt x="5760" y="528"/>
                </a:lnTo>
                <a:lnTo>
                  <a:pt x="48" y="0"/>
                </a:lnTo>
              </a:path>
            </a:pathLst>
          </a:custGeom>
          <a:solidFill>
            <a:srgbClr val="96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>
              <a:latin typeface="+mn-lt"/>
              <a:cs typeface="+mn-cs"/>
            </a:endParaRPr>
          </a:p>
        </p:txBody>
      </p:sp>
      <p:pic>
        <p:nvPicPr>
          <p:cNvPr id="8" name="Imagem 19" descr="TELESSAUDE-SC - Marca Nova_casinha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844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m 20" descr="TELESSAUDE-SC - Marca Nova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68075" y="1268413"/>
            <a:ext cx="2700338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m 22" descr="TELESSAUDE-SC - Marca Nova_tipo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8175" y="76200"/>
            <a:ext cx="3914775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ubtítulo 16"/>
          <p:cNvSpPr txBox="1">
            <a:spLocks/>
          </p:cNvSpPr>
          <p:nvPr userDrawn="1"/>
        </p:nvSpPr>
        <p:spPr>
          <a:xfrm>
            <a:off x="4198938" y="1196975"/>
            <a:ext cx="1873250" cy="287338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r>
              <a:rPr lang="pt-BR" sz="1500">
                <a:solidFill>
                  <a:schemeClr val="tx2"/>
                </a:solidFill>
                <a:latin typeface="Lucida Sans Unicode" pitchFamily="34" charset="0"/>
              </a:rPr>
              <a:t>Apresentações</a:t>
            </a:r>
            <a:endParaRPr lang="en-US" sz="1500">
              <a:solidFill>
                <a:schemeClr val="tx2"/>
              </a:solidFill>
              <a:latin typeface="Lucida Sans Unicode" pitchFamily="34" charset="0"/>
            </a:endParaRPr>
          </a:p>
        </p:txBody>
      </p:sp>
      <p:sp>
        <p:nvSpPr>
          <p:cNvPr id="13" name="Forma livre 12"/>
          <p:cNvSpPr>
            <a:spLocks/>
          </p:cNvSpPr>
          <p:nvPr userDrawn="1"/>
        </p:nvSpPr>
        <p:spPr bwMode="auto">
          <a:xfrm>
            <a:off x="1619250" y="1700213"/>
            <a:ext cx="7524750" cy="5762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4697" y="0"/>
              </a:cxn>
              <a:cxn ang="0">
                <a:pos x="4697" y="367"/>
              </a:cxn>
              <a:cxn ang="0">
                <a:pos x="0" y="218"/>
              </a:cxn>
              <a:cxn ang="0">
                <a:pos x="4697" y="0"/>
              </a:cxn>
            </a:cxnLst>
            <a:rect l="0" t="0" r="0" b="0"/>
            <a:pathLst>
              <a:path w="4697" h="367">
                <a:moveTo>
                  <a:pt x="4697" y="0"/>
                </a:moveTo>
                <a:lnTo>
                  <a:pt x="4697" y="367"/>
                </a:lnTo>
                <a:lnTo>
                  <a:pt x="0" y="218"/>
                </a:lnTo>
                <a:lnTo>
                  <a:pt x="4697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>
              <a:latin typeface="+mn-lt"/>
              <a:cs typeface="+mn-cs"/>
            </a:endParaRPr>
          </a:p>
        </p:txBody>
      </p:sp>
      <p:sp>
        <p:nvSpPr>
          <p:cNvPr id="14" name="Subtítulo 16"/>
          <p:cNvSpPr txBox="1">
            <a:spLocks/>
          </p:cNvSpPr>
          <p:nvPr userDrawn="1"/>
        </p:nvSpPr>
        <p:spPr>
          <a:xfrm>
            <a:off x="179388" y="5661025"/>
            <a:ext cx="5905500" cy="504825"/>
          </a:xfrm>
          <a:prstGeom prst="rect">
            <a:avLst/>
          </a:prstGeom>
        </p:spPr>
        <p:txBody>
          <a:bodyPr lIns="45720" rIns="45720"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endParaRPr lang="pt-BR" sz="1500">
              <a:solidFill>
                <a:schemeClr val="bg1"/>
              </a:solidFill>
              <a:latin typeface="Lucida Sans Unicode" pitchFamily="34" charset="0"/>
            </a:endParaRPr>
          </a:p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r>
              <a:rPr lang="pt-BR" sz="1500">
                <a:solidFill>
                  <a:schemeClr val="bg1"/>
                </a:solidFill>
                <a:latin typeface="Lucida Sans Unicode" pitchFamily="34" charset="0"/>
              </a:rPr>
              <a:t>http://telessaude.sc.gov.br</a:t>
            </a:r>
          </a:p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r>
              <a:rPr lang="pt-BR" sz="1500">
                <a:solidFill>
                  <a:schemeClr val="bg1"/>
                </a:solidFill>
                <a:latin typeface="Lucida Sans Unicode" pitchFamily="34" charset="0"/>
              </a:rPr>
              <a:t>telessaude@saude.sc.gov.br </a:t>
            </a:r>
          </a:p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r>
              <a:rPr lang="pt-BR" sz="1500">
                <a:solidFill>
                  <a:schemeClr val="bg1"/>
                </a:solidFill>
                <a:latin typeface="Lucida Sans Unicode" pitchFamily="34" charset="0"/>
              </a:rPr>
              <a:t>+55 (48) 3212-3505</a:t>
            </a:r>
            <a:endParaRPr lang="en-US" sz="1500">
              <a:solidFill>
                <a:schemeClr val="bg1"/>
              </a:solidFill>
              <a:latin typeface="Lucida Sans Unicode" pitchFamily="34" charset="0"/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395536" y="2857749"/>
            <a:ext cx="8352928" cy="787275"/>
          </a:xfrm>
        </p:spPr>
        <p:txBody>
          <a:bodyPr anchor="b"/>
          <a:lstStyle>
            <a:lvl1pPr algn="l">
              <a:defRPr sz="4000" b="1" baseline="0">
                <a:solidFill>
                  <a:srgbClr val="96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 dirty="0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1475656" y="3933056"/>
            <a:ext cx="5904656" cy="504056"/>
          </a:xfrm>
        </p:spPr>
        <p:txBody>
          <a:bodyPr lIns="45720" rIns="45720">
            <a:normAutofit/>
          </a:bodyPr>
          <a:lstStyle>
            <a:lvl1pPr marL="0" marR="64008" indent="0" algn="r">
              <a:buNone/>
              <a:defRPr sz="2000" baseline="0">
                <a:solidFill>
                  <a:srgbClr val="4B6309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15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444B3E9-DA91-47EA-84E4-83B53CB04488}" type="datetimeFigureOut">
              <a:rPr lang="pt-BR"/>
              <a:pPr>
                <a:defRPr/>
              </a:pPr>
              <a:t>22/11/2012</a:t>
            </a:fld>
            <a:endParaRPr lang="pt-BR"/>
          </a:p>
        </p:txBody>
      </p:sp>
      <p:sp>
        <p:nvSpPr>
          <p:cNvPr id="16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2D2E196-4B27-4B7A-8B56-F6D4288EFA5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772400" cy="720080"/>
          </a:xfrm>
        </p:spPr>
        <p:txBody>
          <a:bodyPr anchor="b"/>
          <a:lstStyle>
            <a:lvl1pPr algn="l">
              <a:buNone/>
              <a:defRPr sz="30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3960440" cy="576064"/>
          </a:xfrm>
        </p:spPr>
        <p:txBody>
          <a:bodyPr/>
          <a:lstStyle>
            <a:lvl1pPr marL="0" indent="0" algn="l">
              <a:buNone/>
              <a:defRPr sz="2300" baseline="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9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355976" y="1196752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buNone/>
              <a:defRPr sz="2400"/>
            </a:lvl1pPr>
            <a:lvl2pPr>
              <a:buNone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endParaRPr lang="en-US" dirty="0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E2DC50-1E7D-4D14-84CA-85867DD00EB4}" type="datetimeFigureOut">
              <a:rPr lang="pt-BR"/>
              <a:pPr>
                <a:defRPr/>
              </a:pPr>
              <a:t>22/11/2012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A95AB5-5293-495F-80D9-0BE511970E9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772400" cy="720080"/>
          </a:xfrm>
        </p:spPr>
        <p:txBody>
          <a:bodyPr anchor="b"/>
          <a:lstStyle>
            <a:lvl1pPr algn="l">
              <a:buNone/>
              <a:defRPr sz="30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4221088"/>
            <a:ext cx="8424936" cy="1368152"/>
          </a:xfrm>
        </p:spPr>
        <p:txBody>
          <a:bodyPr/>
          <a:lstStyle>
            <a:lvl1pPr marL="0" indent="0" algn="l">
              <a:buNone/>
              <a:defRPr sz="2300" baseline="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9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251520" y="1052736"/>
            <a:ext cx="8424936" cy="309634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buNone/>
              <a:defRPr sz="2400"/>
            </a:lvl1pPr>
            <a:lvl2pPr>
              <a:buNone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endParaRPr lang="en-US" dirty="0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BF6A06-35C3-4E90-8143-7D579C853401}" type="datetimeFigureOut">
              <a:rPr lang="pt-BR"/>
              <a:pPr>
                <a:defRPr/>
              </a:pPr>
              <a:t>22/11/2012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40B36E-9DB9-4303-B732-BF288B33A07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rgbClr val="7DA019"/>
          </a:solidFill>
          <a:ln w="9652">
            <a:noFill/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rgbClr val="7DA019"/>
          </a:solidFill>
          <a:ln w="9652">
            <a:noFill/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buNone/>
              <a:defRPr sz="2400"/>
            </a:lvl1pPr>
            <a:lvl2pPr>
              <a:buNone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en-US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buNone/>
              <a:defRPr sz="2400"/>
            </a:lvl1pPr>
            <a:lvl2pPr>
              <a:buNone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en-US" dirty="0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D4D76C-54F1-41D8-BA65-C6F78DABB059}" type="datetimeFigureOut">
              <a:rPr lang="pt-BR"/>
              <a:pPr>
                <a:defRPr/>
              </a:pPr>
              <a:t>22/11/2012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BA44E6-2DA0-4B05-A8BE-3C44173FFB6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FBD72-1F54-4113-88FF-E72AC5011B3A}" type="datetimeFigureOut">
              <a:rPr lang="pt-BR"/>
              <a:pPr>
                <a:defRPr/>
              </a:pPr>
              <a:t>22/11/2012</a:t>
            </a:fld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EBC6E-539E-427E-ABA0-A108610EC84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007D0-8DBA-4540-B125-F5218D916F47}" type="datetimeFigureOut">
              <a:rPr lang="pt-BR"/>
              <a:pPr>
                <a:defRPr/>
              </a:pPr>
              <a:t>22/11/2012</a:t>
            </a:fld>
            <a:endParaRPr lang="pt-BR"/>
          </a:p>
        </p:txBody>
      </p:sp>
      <p:sp>
        <p:nvSpPr>
          <p:cNvPr id="4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C4400-9482-428F-9EDB-0CACD571F47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m 18" descr="TELESSAUDE-SC - Marca Nova_casinha.jpg"/>
          <p:cNvPicPr>
            <a:picLocks noChangeAspect="1"/>
          </p:cNvPicPr>
          <p:nvPr userDrawn="1"/>
        </p:nvPicPr>
        <p:blipFill>
          <a:blip r:embed="rId8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795463" y="0"/>
            <a:ext cx="73485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rma livre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tx2">
              <a:lumMod val="40000"/>
              <a:lumOff val="6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96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dirty="0" smtClean="0"/>
              <a:t>Clique para editar o estilo do título mestre</a:t>
            </a:r>
            <a:endParaRPr lang="en-US" dirty="0"/>
          </a:p>
        </p:txBody>
      </p:sp>
      <p:sp>
        <p:nvSpPr>
          <p:cNvPr id="1030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25AE8FD-031F-40A8-A1BD-F14A4469AD68}" type="datetimeFigureOut">
              <a:rPr lang="pt-BR"/>
              <a:pPr>
                <a:defRPr/>
              </a:pPr>
              <a:t>22/11/2012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DB31D2A-DB2C-4052-A46D-B77B206361A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17" name="Triângulo retângulo 16"/>
          <p:cNvSpPr/>
          <p:nvPr userDrawn="1"/>
        </p:nvSpPr>
        <p:spPr>
          <a:xfrm>
            <a:off x="0" y="5732463"/>
            <a:ext cx="3348038" cy="1125537"/>
          </a:xfrm>
          <a:prstGeom prst="rtTriangle">
            <a:avLst/>
          </a:prstGeom>
          <a:solidFill>
            <a:srgbClr val="7DA0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66" r:id="rId5"/>
    <p:sldLayoutId id="2147483867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 kern="1200">
          <a:solidFill>
            <a:srgbClr val="960000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rgbClr val="C00000"/>
        </a:buClr>
        <a:buSzPct val="68000"/>
        <a:buFont typeface="Wingdings 3" pitchFamily="18" charset="2"/>
        <a:buChar char="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rgbClr val="C00000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br/imgres?imgurl=http://www.eb23-ribeirao.rcts.pt/imagens0607/equipa-danca.jpg&amp;imgrefurl=http://www.eb23-ribeirao.rcts.pt/de_danca.htm&amp;h=538&amp;w=767&amp;sz=89&amp;hl=pt-BR&amp;start=1&amp;tbnid=UX7bpgxVYd7mUM:&amp;tbnh=100&amp;tbnw=142&amp;prev=/images?q=dan%C3%A7a&amp;gbv=2&amp;hl=pt-BR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danzaflorianopolis.com.br/" TargetMode="External"/><Relationship Id="rId2" Type="http://schemas.openxmlformats.org/officeDocument/2006/relationships/hyperlink" Target="http://www.biodanzasc.com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5536" y="2924944"/>
            <a:ext cx="8352928" cy="78727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400" dirty="0" smtClean="0">
                <a:latin typeface="Arial" pitchFamily="34" charset="0"/>
                <a:cs typeface="Arial" pitchFamily="34" charset="0"/>
              </a:rPr>
              <a:t>BIODANZA</a:t>
            </a:r>
            <a:r>
              <a:rPr lang="pt-BR" sz="3600" dirty="0" smtClean="0">
                <a:effectLst/>
                <a:latin typeface="Arial" pitchFamily="34" charset="0"/>
                <a:cs typeface="Arial" pitchFamily="34" charset="0"/>
              </a:rPr>
              <a:t>®</a:t>
            </a:r>
            <a:r>
              <a:rPr lang="pt-BR" sz="3400" dirty="0" smtClean="0">
                <a:latin typeface="Arial" pitchFamily="34" charset="0"/>
                <a:cs typeface="Arial" pitchFamily="34" charset="0"/>
              </a:rPr>
              <a:t> NA SAÚDE DA COMUNIDADE</a:t>
            </a:r>
            <a:endParaRPr lang="pt-BR" sz="3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Subtítulo 2"/>
          <p:cNvSpPr>
            <a:spLocks noGrp="1"/>
          </p:cNvSpPr>
          <p:nvPr>
            <p:ph type="subTitle" idx="1"/>
          </p:nvPr>
        </p:nvSpPr>
        <p:spPr>
          <a:xfrm>
            <a:off x="1115616" y="4221087"/>
            <a:ext cx="7560840" cy="576065"/>
          </a:xfrm>
        </p:spPr>
        <p:txBody>
          <a:bodyPr>
            <a:noAutofit/>
          </a:bodyPr>
          <a:lstStyle/>
          <a:p>
            <a:pPr marR="0" eaLnBrk="1" hangingPunct="1"/>
            <a:r>
              <a:rPr lang="pt-B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Por Elizabeth Dreyer Machado Chraim</a:t>
            </a:r>
          </a:p>
          <a:p>
            <a:pPr marR="0" eaLnBrk="1" hangingPunct="1"/>
            <a:r>
              <a:rPr lang="pt-B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MFC Centro de Saúde Costeira do Pirajubaé, Florianópolis/SC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Metodologia</a:t>
            </a:r>
            <a:endParaRPr lang="en-US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3960440" cy="4752528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pt-BR" dirty="0" smtClean="0">
                <a:latin typeface="Arial Black" pitchFamily="34" charset="0"/>
                <a:cs typeface="Arial" pitchFamily="34" charset="0"/>
              </a:rPr>
              <a:t> 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metodologia vivencial </a:t>
            </a:r>
          </a:p>
          <a:p>
            <a:r>
              <a:rPr lang="pt-BR" sz="2400" dirty="0" smtClean="0">
                <a:latin typeface="Arial" pitchFamily="34" charset="0"/>
                <a:cs typeface="Arial" pitchFamily="34" charset="0"/>
              </a:rPr>
              <a:t>(“O que ouço, esqueço; o que vejo lembro; o que faço, aprendo.” Confúcio)</a:t>
            </a:r>
          </a:p>
          <a:p>
            <a:pPr algn="just">
              <a:buFont typeface="Arial" pitchFamily="34" charset="0"/>
              <a:buChar char="•"/>
            </a:pPr>
            <a:endParaRPr lang="pt-BR" sz="12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ênfase na experiência vivida, gerando processo de mudança (permite à pessoa conectar-se com sua própria identidade, fortalecendo-a)</a:t>
            </a:r>
          </a:p>
          <a:p>
            <a:pPr algn="just">
              <a:buFont typeface="Arial" pitchFamily="34" charset="0"/>
              <a:buChar char="•"/>
            </a:pPr>
            <a:endParaRPr lang="pt-BR" sz="12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400" b="1" dirty="0" smtClean="0">
              <a:latin typeface="Arial" pitchFamily="34" charset="0"/>
              <a:cs typeface="Arial" pitchFamily="34" charset="0"/>
            </a:endParaRPr>
          </a:p>
          <a:p>
            <a:endParaRPr lang="pt-BR" sz="2000" b="1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/>
          </a:p>
          <a:p>
            <a:endParaRPr lang="en-US" dirty="0"/>
          </a:p>
        </p:txBody>
      </p:sp>
      <p:pic>
        <p:nvPicPr>
          <p:cNvPr id="5" name="Espaço Reservado para Conteúdo 4" descr="julho 09 119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508104" y="1628800"/>
            <a:ext cx="2956322" cy="3941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Metodologia</a:t>
            </a:r>
            <a:endParaRPr lang="en-US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3960440" cy="468052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trabalha com a parte saudável das pessoas, objetivando a superação das dissociações, encorajando-as  a  terem  motivações  para  viver,  boa saúde, laços afetivos duradouros e bem estar profissional</a:t>
            </a:r>
          </a:p>
          <a:p>
            <a:pPr>
              <a:buFont typeface="Arial" pitchFamily="34" charset="0"/>
              <a:buChar char="•"/>
            </a:pPr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 grupo semanal, duração de duas horas</a:t>
            </a:r>
          </a:p>
          <a:p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5" name="Espaço Reservado para Conteúdo 4" descr="Imagem0035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355976" y="1844824"/>
            <a:ext cx="4573742" cy="36403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Benefícios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19672" y="1340768"/>
            <a:ext cx="6912768" cy="5013176"/>
          </a:xfrm>
        </p:spPr>
        <p:txBody>
          <a:bodyPr/>
          <a:lstStyle/>
          <a:p>
            <a:pPr>
              <a:spcAft>
                <a:spcPts val="1200"/>
              </a:spcAft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melhora da qualidade de vida dos participantes</a:t>
            </a:r>
          </a:p>
          <a:p>
            <a:pPr>
              <a:spcAft>
                <a:spcPts val="1200"/>
              </a:spcAft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relações familiares, profissionais e de amizades aprimoradas e aprofundadas</a:t>
            </a:r>
          </a:p>
          <a:p>
            <a:pPr>
              <a:spcAft>
                <a:spcPts val="1200"/>
              </a:spcAft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resgate da autoestima e da capacidade de contornar obstáculos</a:t>
            </a:r>
          </a:p>
          <a:p>
            <a:pPr>
              <a:spcAft>
                <a:spcPts val="1200"/>
              </a:spcAft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restauração da estrutura afetiva</a:t>
            </a:r>
          </a:p>
          <a:p>
            <a:pPr>
              <a:spcAft>
                <a:spcPts val="1200"/>
              </a:spcAft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diminuição do uso de medicamentos</a:t>
            </a:r>
          </a:p>
          <a:p>
            <a:pPr>
              <a:spcAft>
                <a:spcPts val="1200"/>
              </a:spcAft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resultados em curto espaço de tempo </a:t>
            </a:r>
          </a:p>
          <a:p>
            <a:pPr>
              <a:spcAft>
                <a:spcPts val="1200"/>
              </a:spcAft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baixo custo </a:t>
            </a:r>
          </a:p>
          <a:p>
            <a:endParaRPr lang="en-US" dirty="0"/>
          </a:p>
        </p:txBody>
      </p:sp>
      <p:pic>
        <p:nvPicPr>
          <p:cNvPr id="5" name="Espaço Reservado para Conteúdo 4" descr="images[1]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1377950" cy="14215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Relatos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participantes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> dos </a:t>
            </a:r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grupos</a:t>
            </a:r>
            <a:endParaRPr lang="en-US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7848872" cy="424847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“Com a Biodanza</a:t>
            </a:r>
            <a:r>
              <a:rPr lang="pt-BR" sz="2400" baseline="30000" dirty="0" smtClean="0">
                <a:latin typeface="Arial" pitchFamily="34" charset="0"/>
                <a:cs typeface="Arial" pitchFamily="34" charset="0"/>
              </a:rPr>
              <a:t>®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 aprendi a gostar do                meu corpo, me aceitar como sou.”</a:t>
            </a:r>
          </a:p>
          <a:p>
            <a:pPr>
              <a:buFont typeface="Wingdings" pitchFamily="2" charset="2"/>
              <a:buChar char="§"/>
            </a:pPr>
            <a:endParaRPr lang="pt-BR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“Aprendi a reclamar do que me incomoda,           não </a:t>
            </a:r>
            <a:r>
              <a:rPr lang="pt-BR" sz="2400" dirty="0" err="1" smtClean="0">
                <a:latin typeface="Arial" pitchFamily="34" charset="0"/>
                <a:cs typeface="Arial" pitchFamily="34" charset="0"/>
              </a:rPr>
              <a:t>não</a:t>
            </a:r>
            <a:r>
              <a:rPr lang="pt-BR" sz="2400" smtClean="0">
                <a:latin typeface="Arial" pitchFamily="34" charset="0"/>
                <a:cs typeface="Arial" pitchFamily="34" charset="0"/>
              </a:rPr>
              <a:t> fico 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mais de boca fechada.”</a:t>
            </a:r>
          </a:p>
          <a:p>
            <a:pPr>
              <a:buFont typeface="Wingdings" pitchFamily="2" charset="2"/>
              <a:buChar char="§"/>
            </a:pPr>
            <a:endParaRPr lang="pt-BR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“Durmo melhor e não tenho mais pensamentos ruins. Vejo as dificuldades de modo diferente, com mais calma. Melhorei muito da depressão. Não sofro mais calada, aprendi a falar.”</a:t>
            </a:r>
          </a:p>
          <a:p>
            <a:pPr>
              <a:buFont typeface="Wingdings" pitchFamily="2" charset="2"/>
              <a:buChar char="§"/>
            </a:pPr>
            <a:endParaRPr lang="pt-BR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“Me sinto mais leve e melhorei de algumas dores.”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7" name="Espaço Reservado para Conteúdo 6" descr="images[1]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660232" y="836712"/>
            <a:ext cx="2105025" cy="2171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Outros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relatos</a:t>
            </a:r>
            <a:endParaRPr lang="en-US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556792"/>
            <a:ext cx="6963686" cy="424847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pt-BR" dirty="0" smtClean="0"/>
              <a:t> 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“A partir do momento que entrei na </a:t>
            </a:r>
            <a:r>
              <a:rPr lang="pt-BR" sz="2400" dirty="0" err="1" smtClean="0">
                <a:latin typeface="Arial" pitchFamily="34" charset="0"/>
                <a:cs typeface="Arial" pitchFamily="34" charset="0"/>
              </a:rPr>
              <a:t>Biodanza</a:t>
            </a:r>
            <a:r>
              <a:rPr lang="pt-BR" sz="2400" baseline="30000" dirty="0" smtClean="0">
                <a:latin typeface="Arial" pitchFamily="34" charset="0"/>
                <a:cs typeface="Arial" pitchFamily="34" charset="0"/>
              </a:rPr>
              <a:t>®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 tenho disposição para trabalhar, acordo animada e com energia, e não tomo mais remédios que tomava para dores.”</a:t>
            </a:r>
          </a:p>
          <a:p>
            <a:pPr>
              <a:buFont typeface="Wingdings" pitchFamily="2" charset="2"/>
              <a:buChar char="§"/>
            </a:pPr>
            <a:endParaRPr lang="pt-BR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 “Me sinto mais alegre, dormindo melhor, não tomo mais remédio para dores no ombro. Graças à Biodanza</a:t>
            </a:r>
            <a:r>
              <a:rPr lang="pt-BR" sz="2400" baseline="30000" dirty="0" smtClean="0">
                <a:latin typeface="Arial" pitchFamily="34" charset="0"/>
                <a:cs typeface="Arial" pitchFamily="34" charset="0"/>
              </a:rPr>
              <a:t>®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 minha vida está muito melhor.”</a:t>
            </a:r>
          </a:p>
          <a:p>
            <a:pPr>
              <a:buFont typeface="Wingdings" pitchFamily="2" charset="2"/>
              <a:buChar char="§"/>
            </a:pPr>
            <a:endParaRPr lang="pt-BR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“Agora me expresso com mais força de vontade, sem vergonha de falar aquilo que estou sentindo.” </a:t>
            </a:r>
          </a:p>
          <a:p>
            <a:endParaRPr lang="en-US" dirty="0"/>
          </a:p>
        </p:txBody>
      </p:sp>
      <p:pic>
        <p:nvPicPr>
          <p:cNvPr id="7" name="Espaço Reservado para Conteúdo 6" descr="images[1]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7000892" y="214290"/>
            <a:ext cx="1879502" cy="19288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Outros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relatos</a:t>
            </a:r>
            <a:endParaRPr lang="en-US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4608512" cy="4680520"/>
          </a:xfrm>
        </p:spPr>
        <p:txBody>
          <a:bodyPr/>
          <a:lstStyle/>
          <a:p>
            <a:pPr marL="0" lvl="6" indent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SzPct val="68000"/>
              <a:buFont typeface="Wingdings" pitchFamily="2" charset="2"/>
              <a:buChar char="§"/>
            </a:pPr>
            <a:r>
              <a:rPr lang="pt-BR" sz="17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“Minha vida começou a ficar mais leve. Me sinto bem disposta, com muita vitalidade. Parece uma magia que toma conta de nosso ser.”</a:t>
            </a:r>
          </a:p>
          <a:p>
            <a:pPr marL="0" lvl="6" indent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SzPct val="68000"/>
              <a:buFont typeface="Wingdings" pitchFamily="2" charset="2"/>
              <a:buChar char="§"/>
            </a:pPr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marL="0" lvl="6" indent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SzPct val="68000"/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“Não conseguia olhar nos olhos das pessoas. Aprendi   a gostar mais de mim. Nem me olhava no espelho antes,  e agora me olho.”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0" lvl="6" indent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SzPct val="68000"/>
              <a:buFont typeface="Wingdings" pitchFamily="2" charset="2"/>
              <a:buChar char="§"/>
            </a:pPr>
            <a:endParaRPr lang="en-US" sz="1700" b="1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5" name="Espaço Reservado para Conteúdo 4" descr="BIODANZA COSTEIRA1 032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000628" y="1785926"/>
            <a:ext cx="3816424" cy="3031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Grupos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> de Biodanza®</a:t>
            </a:r>
            <a:endParaRPr lang="en-US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85720" y="1000108"/>
            <a:ext cx="6696744" cy="508976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Trabalhar com grupos na área da saúde das comunidades é o caminho para atingirmos mais pessoas e, usando o sistema Biodanza</a:t>
            </a:r>
            <a:r>
              <a:rPr lang="pt-BR" sz="2400" baseline="30000" dirty="0" smtClean="0">
                <a:latin typeface="Arial" pitchFamily="34" charset="0"/>
                <a:cs typeface="Arial" pitchFamily="34" charset="0"/>
              </a:rPr>
              <a:t>®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, verificamos resultados que melhoram a qualidade de vida dos participantes e, em consequência , das famílias e de toda uma região. (São benefícios observados e relatados pelas pessoas)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5" name="Espaço Reservado para Conteúdo 4" descr="images[1]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643702" y="2214554"/>
            <a:ext cx="2105025" cy="2171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Como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acontece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?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7560840" cy="4464496"/>
          </a:xfrm>
        </p:spPr>
        <p:txBody>
          <a:bodyPr/>
          <a:lstStyle/>
          <a:p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Recursos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utilizados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1 –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Integração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sensorio-motora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afetivo-motora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expressiva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/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Estimulam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adaptação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ao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ritmo</a:t>
            </a:r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afetividade</a:t>
            </a:r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expressão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dos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movimentos</a:t>
            </a:r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criatividade</a:t>
            </a:r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Espaço Reservado para Conteúdo 4" descr="images[3]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752405" y="4081112"/>
            <a:ext cx="2578821" cy="2348284"/>
          </a:xfrm>
        </p:spPr>
      </p:pic>
      <p:pic>
        <p:nvPicPr>
          <p:cNvPr id="6" name="Picture 7" descr="equipa-danc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7" y="2714620"/>
            <a:ext cx="2162467" cy="1522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Recursos</a:t>
            </a:r>
            <a:r>
              <a:rPr lang="en-US" dirty="0" smtClean="0"/>
              <a:t> </a:t>
            </a:r>
            <a:r>
              <a:rPr lang="en-US" dirty="0" err="1" smtClean="0"/>
              <a:t>utilizados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7463752" cy="5112568"/>
          </a:xfrm>
        </p:spPr>
        <p:txBody>
          <a:bodyPr/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2 –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Situações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encontro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contato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/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Estimulam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criação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vínculos</a:t>
            </a:r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melhoria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expressão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do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erotismo</a:t>
            </a:r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indução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diálogos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silenciosos</a:t>
            </a:r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elevação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inteligência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afetiva</a:t>
            </a:r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aumento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autoestima</a:t>
            </a:r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3074" name="Picture 2" descr="http://2.bp.blogspot.com/-L6XEa1TgIbY/T0aAd1e7S1I/AAAAAAAADtg/QVfU9zwnXRA/s1600/Roteiros-Para-Encontros-de-Joven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50" y="3781425"/>
            <a:ext cx="3333750" cy="3076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Recursos</a:t>
            </a:r>
            <a:r>
              <a:rPr lang="en-US" dirty="0" smtClean="0"/>
              <a:t> </a:t>
            </a:r>
            <a:r>
              <a:rPr lang="en-US" dirty="0" err="1" smtClean="0"/>
              <a:t>utilizados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5534926" cy="4824536"/>
          </a:xfrm>
        </p:spPr>
        <p:txBody>
          <a:bodyPr/>
          <a:lstStyle/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3 –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Efeitos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música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em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si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sobre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o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sistema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nervoso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sobre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o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inconsciente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vital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sabedoria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inteligência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celular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comportamento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coerente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das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células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http://blog.buddhaspa.com.br/wp-content/uploads/2011/04/Música-e-o-céreb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556792"/>
            <a:ext cx="2714625" cy="3667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dirty="0" smtClean="0">
                <a:effectLst/>
                <a:latin typeface="Arial" pitchFamily="34" charset="0"/>
                <a:cs typeface="Arial" pitchFamily="34" charset="0"/>
              </a:rPr>
              <a:t>O que é Biodanza®?</a:t>
            </a:r>
            <a:endParaRPr lang="pt-BR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0825" y="1196752"/>
            <a:ext cx="4249737" cy="4018198"/>
          </a:xfrm>
        </p:spPr>
        <p:txBody>
          <a:bodyPr/>
          <a:lstStyle/>
          <a:p>
            <a:pPr eaLnBrk="1" hangingPunct="1"/>
            <a:r>
              <a:rPr lang="pt-BR" sz="2600" dirty="0" smtClean="0">
                <a:latin typeface="Arial" pitchFamily="34" charset="0"/>
                <a:cs typeface="Arial" pitchFamily="34" charset="0"/>
              </a:rPr>
              <a:t>É uma das técnicas de desenvolvimento humano que utiliza a música, o movimento e o grupo para deflagrar vivências que ocasionam mudanças na forma de sentir, pensar, agir e viver em cada um dos participantes.</a:t>
            </a:r>
          </a:p>
          <a:p>
            <a:pPr eaLnBrk="1" hangingPunct="1"/>
            <a:endParaRPr lang="pt-BR" dirty="0" smtClean="0"/>
          </a:p>
        </p:txBody>
      </p:sp>
      <p:pic>
        <p:nvPicPr>
          <p:cNvPr id="6" name="Espaço Reservado para Conteúdo 5" descr="roda abril201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00562" y="1380702"/>
            <a:ext cx="4256089" cy="37913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Recursos</a:t>
            </a:r>
            <a:r>
              <a:rPr lang="en-US" dirty="0" smtClean="0"/>
              <a:t> </a:t>
            </a:r>
            <a:r>
              <a:rPr lang="en-US" dirty="0" err="1" smtClean="0"/>
              <a:t>utilizados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7992888" cy="5256584"/>
          </a:xfrm>
        </p:spPr>
        <p:txBody>
          <a:bodyPr/>
          <a:lstStyle/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4 –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Efeitos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dos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exercícios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transe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regressão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Reabilitação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existencial</a:t>
            </a:r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Renovação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orgânica</a:t>
            </a:r>
            <a:endParaRPr lang="en-US" dirty="0" smtClean="0"/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 descr="ant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071810"/>
            <a:ext cx="4201208" cy="271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5984" y="260648"/>
            <a:ext cx="7772400" cy="720080"/>
          </a:xfrm>
        </p:spPr>
        <p:txBody>
          <a:bodyPr/>
          <a:lstStyle/>
          <a:p>
            <a:pPr algn="ctr"/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Formação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em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> Biodanza®</a:t>
            </a:r>
            <a:endParaRPr lang="en-US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124744"/>
            <a:ext cx="3960440" cy="460851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Curso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teórico-vivencial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de 3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anos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(um final de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semana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por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mês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oferecido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por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escolas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reconhecidas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pela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IBF 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Internacional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Biocentric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Foundation).</a:t>
            </a:r>
          </a:p>
          <a:p>
            <a:pPr>
              <a:buFont typeface="Wingdings" pitchFamily="2" charset="2"/>
              <a:buChar char="§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SC - 2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escolas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com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sede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Florianópolis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Espaço Reservado para Conteúdo 4" descr="imagesCAUDH85T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072062" y="1772816"/>
            <a:ext cx="3460378" cy="26642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7772400" cy="648072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>
                <a:latin typeface="Arial" pitchFamily="34" charset="0"/>
                <a:cs typeface="Arial" pitchFamily="34" charset="0"/>
              </a:rPr>
              <a:t>Escolas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Biodanza®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Florianópolis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55576" y="2060848"/>
            <a:ext cx="6624736" cy="352839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Escola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Catarinense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de Biodanza®: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hlinkClick r:id="rId2"/>
              </a:rPr>
              <a:t>www.biodanzasc.com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Escola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de Biodanza®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Florianópolis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sz="2800" b="1" dirty="0" smtClean="0">
                <a:latin typeface="Arial" pitchFamily="34" charset="0"/>
                <a:cs typeface="Arial" pitchFamily="34" charset="0"/>
                <a:hlinkClick r:id="rId3"/>
              </a:rPr>
              <a:t>www.biodanzaflorianopolis.com.br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effectLst/>
                <a:latin typeface="Arial" pitchFamily="34" charset="0"/>
                <a:cs typeface="Arial" pitchFamily="34" charset="0"/>
              </a:rPr>
              <a:t>Referências</a:t>
            </a:r>
            <a:endParaRPr lang="en-US" sz="2800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052736"/>
            <a:ext cx="8352928" cy="5805264"/>
          </a:xfrm>
        </p:spPr>
        <p:txBody>
          <a:bodyPr/>
          <a:lstStyle/>
          <a:p>
            <a:r>
              <a:rPr lang="pt-BR" sz="2000" dirty="0" smtClean="0">
                <a:latin typeface="Arial" pitchFamily="34" charset="0"/>
                <a:cs typeface="Arial" pitchFamily="34" charset="0"/>
              </a:rPr>
              <a:t>DAMASIO, Antonio. 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O erro de Descartes: emoção, razão e o cérebro humano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. São Paulo: Companhia das Letras. 1996.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000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000" dirty="0" smtClean="0">
                <a:latin typeface="Arial" pitchFamily="34" charset="0"/>
                <a:cs typeface="Arial" pitchFamily="34" charset="0"/>
              </a:rPr>
              <a:t>FLORES, 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F.E.V.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org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). 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Educação biocêntrica: aprendizagem visceral e integração afetiva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. Porto Alegre: Editora 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Evangraf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Ltda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, 2006.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000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000" dirty="0" smtClean="0">
                <a:latin typeface="Arial" pitchFamily="34" charset="0"/>
                <a:cs typeface="Arial" pitchFamily="34" charset="0"/>
              </a:rPr>
              <a:t>GARAUDY, Roger. 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Dançar a vida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. Rio de Janeiro: Editora Nova Fronteira, 4ª ed. 1973.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000" dirty="0" smtClean="0">
                <a:latin typeface="Arial" pitchFamily="34" charset="0"/>
                <a:cs typeface="Arial" pitchFamily="34" charset="0"/>
              </a:rPr>
              <a:t>  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000" dirty="0" smtClean="0">
                <a:latin typeface="Arial" pitchFamily="34" charset="0"/>
                <a:cs typeface="Arial" pitchFamily="34" charset="0"/>
              </a:rPr>
              <a:t>JOURDAIN, Robert. 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Música, cérebro e êxtase: como a música captura nossa imaginação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. Rio de Janeiro: Editora Objetiva 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Ltda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, 1998.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000" dirty="0" smtClean="0">
                <a:latin typeface="Arial" pitchFamily="34" charset="0"/>
                <a:cs typeface="Arial" pitchFamily="34" charset="0"/>
              </a:rPr>
              <a:t>TORO, Rolando. 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Biodanza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. São Paulo: Editora 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Olavobrás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/EPB, 1ª ed. 2002.</a:t>
            </a:r>
            <a:endParaRPr lang="en-US" sz="2000" dirty="0" smtClean="0"/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400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400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Onde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surgiu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> a Biodanza®?</a:t>
            </a:r>
            <a:endParaRPr lang="en-US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4463356" cy="4536504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Surge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como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Psicodanza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na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década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de 60, no Chile, com Rolando Toro Araneda (1924-2010),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psicólogo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antropólogo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História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desenvolvimento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sistematização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Biodanza® no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Brasil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(final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década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de 70).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Espaço Reservado para Conteúdo 4" descr="Didatas I - foto by Valu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932040" y="1628800"/>
            <a:ext cx="3816096" cy="3218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Definição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> de Biodanza®</a:t>
            </a:r>
            <a:endParaRPr lang="en-US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2060848"/>
            <a:ext cx="3960440" cy="3240360"/>
          </a:xfrm>
        </p:spPr>
        <p:txBody>
          <a:bodyPr/>
          <a:lstStyle/>
          <a:p>
            <a:r>
              <a:rPr lang="en-US" sz="2600" dirty="0" smtClean="0">
                <a:latin typeface="Arial" pitchFamily="34" charset="0"/>
                <a:cs typeface="Arial" pitchFamily="34" charset="0"/>
              </a:rPr>
              <a:t>É um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sistema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integração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humana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, de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renovação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orgânica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, de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reeducação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afetiva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e de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reaprendizagem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das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funções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originárias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da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vida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(Toro, 2008).</a:t>
            </a:r>
          </a:p>
          <a:p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Espaço Reservado para Conteúdo 4" descr="016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916832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67544" y="1124744"/>
            <a:ext cx="4968552" cy="4392488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Biodanza® 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estimula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o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desenvolvimento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do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potencial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genético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cada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pessoa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através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cinco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linhas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vivências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Vitalidade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Sexualidade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Criatividade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Afetividade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Transcendência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Espaço Reservado para Conteúdo 4" descr="imagesCA0IBZY7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215074" y="595746"/>
            <a:ext cx="2185182" cy="2185182"/>
          </a:xfrm>
        </p:spPr>
      </p:pic>
      <p:pic>
        <p:nvPicPr>
          <p:cNvPr id="7" name="Imagem 6" descr="imagesCAE9DVS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586905"/>
            <a:ext cx="2711224" cy="1897857"/>
          </a:xfrm>
          <a:prstGeom prst="rect">
            <a:avLst/>
          </a:prstGeom>
        </p:spPr>
      </p:pic>
      <p:pic>
        <p:nvPicPr>
          <p:cNvPr id="9" name="Imagem 8" descr="imagesCA9AZ6M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124" y="4786322"/>
            <a:ext cx="4369522" cy="1561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Cinco</a:t>
            </a:r>
            <a:r>
              <a:rPr lang="en-US" dirty="0" smtClean="0"/>
              <a:t> </a:t>
            </a:r>
            <a:r>
              <a:rPr lang="en-US" dirty="0" err="1" smtClean="0"/>
              <a:t>linhas</a:t>
            </a:r>
            <a:r>
              <a:rPr lang="en-US" dirty="0" smtClean="0"/>
              <a:t> de </a:t>
            </a:r>
            <a:r>
              <a:rPr lang="en-US" dirty="0" err="1" smtClean="0"/>
              <a:t>vivências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5536" y="764704"/>
            <a:ext cx="7920880" cy="4680520"/>
          </a:xfrm>
        </p:spPr>
        <p:txBody>
          <a:bodyPr/>
          <a:lstStyle/>
          <a:p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Vitalidade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vontade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ímpeto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viver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relacionada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sistema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neurovegetativo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ação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repouso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equilíbrio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interno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apetite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saciedade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), à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energia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ação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resistência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imunológica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humor 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estados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ânimo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Sexualidade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capacidade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sentir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prazer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nas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ações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do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dia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dia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desfrutar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das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coisas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simples e boas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vida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buFont typeface="Wingdings" pitchFamily="2" charset="2"/>
              <a:buChar char="§"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Cinco</a:t>
            </a:r>
            <a:r>
              <a:rPr lang="en-US" dirty="0" smtClean="0"/>
              <a:t> </a:t>
            </a:r>
            <a:r>
              <a:rPr lang="en-US" dirty="0" err="1" smtClean="0"/>
              <a:t>linhas</a:t>
            </a:r>
            <a:r>
              <a:rPr lang="en-US" dirty="0" smtClean="0"/>
              <a:t> de </a:t>
            </a:r>
            <a:r>
              <a:rPr lang="en-US" dirty="0" err="1" smtClean="0"/>
              <a:t>vivências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11560" y="764704"/>
            <a:ext cx="7560840" cy="4752528"/>
          </a:xfrm>
        </p:spPr>
        <p:txBody>
          <a:bodyPr/>
          <a:lstStyle/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Criatividade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capacidade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renovação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busca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soluções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Afetividade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permite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reeducação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afetiva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o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acesso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relações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saudáveis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a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vinculação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com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nosso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semelhante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5.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Transcendência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capacidade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harmonia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universal, de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além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do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pensamos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>                   Biodanza® </a:t>
            </a:r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na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> APS</a:t>
            </a:r>
            <a:endParaRPr lang="en-US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3891852" cy="4536504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 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Projeto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na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comunidade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Costeira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do Pirajubaé,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Florianópolis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Comunidade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usuária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do Centro de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Saúde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Grupos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Terapêuticos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estratégia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usada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pela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ESF</a:t>
            </a:r>
          </a:p>
          <a:p>
            <a:pPr>
              <a:buFont typeface="Wingdings" pitchFamily="2" charset="2"/>
              <a:buChar char="§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Apoio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credibilidade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Espaço Reservado para Conteúdo 4" descr="BINGO Mulher 2008 (10)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571612"/>
            <a:ext cx="4320480" cy="35283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>Biodanza® </a:t>
            </a:r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na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effectLst/>
                <a:latin typeface="Arial" pitchFamily="34" charset="0"/>
                <a:cs typeface="Arial" pitchFamily="34" charset="0"/>
              </a:rPr>
              <a:t>Costeira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> do Pirajubaé</a:t>
            </a:r>
            <a:endParaRPr lang="en-US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3960440" cy="388843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início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2008</a:t>
            </a:r>
          </a:p>
          <a:p>
            <a:pPr>
              <a:buFont typeface="Wingdings" pitchFamily="2" charset="2"/>
              <a:buChar char="§"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objetivo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melhorar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saúde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dos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participantes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listas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espera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oitavo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grupo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iniciou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outubro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2012</a:t>
            </a:r>
          </a:p>
          <a:p>
            <a:pPr>
              <a:buFont typeface="Wingdings" pitchFamily="2" charset="2"/>
              <a:buChar char="§"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recomendação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dos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colegas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médicos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Espaço Reservado para Conteúdo 4" descr="julho 09 104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356100" y="1340768"/>
            <a:ext cx="4392364" cy="36724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694</TotalTime>
  <Words>995</Words>
  <Application>Microsoft Office PowerPoint</Application>
  <PresentationFormat>Apresentação na tela (4:3)</PresentationFormat>
  <Paragraphs>146</Paragraphs>
  <Slides>23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Concurso</vt:lpstr>
      <vt:lpstr>BIODANZA® NA SAÚDE DA COMUNIDADE</vt:lpstr>
      <vt:lpstr>O que é Biodanza®?</vt:lpstr>
      <vt:lpstr>Onde surgiu a Biodanza®?</vt:lpstr>
      <vt:lpstr>Definição de Biodanza®</vt:lpstr>
      <vt:lpstr>Slide 5</vt:lpstr>
      <vt:lpstr>Cinco linhas de vivências</vt:lpstr>
      <vt:lpstr>Cinco linhas de vivências</vt:lpstr>
      <vt:lpstr>                   Biodanza® na APS</vt:lpstr>
      <vt:lpstr>Biodanza® na Costeira do Pirajubaé</vt:lpstr>
      <vt:lpstr>Metodologia</vt:lpstr>
      <vt:lpstr>Metodologia</vt:lpstr>
      <vt:lpstr>Benefícios </vt:lpstr>
      <vt:lpstr>Relatos de participantes dos grupos</vt:lpstr>
      <vt:lpstr>Outros relatos</vt:lpstr>
      <vt:lpstr>Outros relatos</vt:lpstr>
      <vt:lpstr>Grupos de Biodanza®</vt:lpstr>
      <vt:lpstr>Como acontece?</vt:lpstr>
      <vt:lpstr>Recursos utilizados:</vt:lpstr>
      <vt:lpstr>Recursos utilizados</vt:lpstr>
      <vt:lpstr>Recursos utilizados</vt:lpstr>
      <vt:lpstr>Formação em Biodanza®</vt:lpstr>
      <vt:lpstr>Escolas de Biodanza® em Florianópolis</vt:lpstr>
      <vt:lpstr>Referências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Victor</dc:creator>
  <cp:lastModifiedBy>jornalismo</cp:lastModifiedBy>
  <cp:revision>96</cp:revision>
  <dcterms:created xsi:type="dcterms:W3CDTF">2011-09-19T17:26:23Z</dcterms:created>
  <dcterms:modified xsi:type="dcterms:W3CDTF">2012-11-22T18:11:01Z</dcterms:modified>
</cp:coreProperties>
</file>