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1"/>
  </p:notesMasterIdLst>
  <p:sldIdLst>
    <p:sldId id="256" r:id="rId2"/>
    <p:sldId id="257" r:id="rId3"/>
    <p:sldId id="302" r:id="rId4"/>
    <p:sldId id="269" r:id="rId5"/>
    <p:sldId id="268" r:id="rId6"/>
    <p:sldId id="270" r:id="rId7"/>
    <p:sldId id="272" r:id="rId8"/>
    <p:sldId id="273" r:id="rId9"/>
    <p:sldId id="301" r:id="rId10"/>
    <p:sldId id="304" r:id="rId11"/>
    <p:sldId id="303" r:id="rId12"/>
    <p:sldId id="274" r:id="rId13"/>
    <p:sldId id="275" r:id="rId14"/>
    <p:sldId id="276" r:id="rId15"/>
    <p:sldId id="277" r:id="rId16"/>
    <p:sldId id="271" r:id="rId17"/>
    <p:sldId id="318" r:id="rId18"/>
    <p:sldId id="305" r:id="rId19"/>
    <p:sldId id="310" r:id="rId20"/>
    <p:sldId id="316" r:id="rId21"/>
    <p:sldId id="317" r:id="rId22"/>
    <p:sldId id="309" r:id="rId23"/>
    <p:sldId id="307" r:id="rId24"/>
    <p:sldId id="319" r:id="rId25"/>
    <p:sldId id="306" r:id="rId26"/>
    <p:sldId id="311" r:id="rId27"/>
    <p:sldId id="279" r:id="rId28"/>
    <p:sldId id="281" r:id="rId29"/>
    <p:sldId id="282" r:id="rId30"/>
    <p:sldId id="312" r:id="rId31"/>
    <p:sldId id="320" r:id="rId32"/>
    <p:sldId id="313" r:id="rId33"/>
    <p:sldId id="283" r:id="rId34"/>
    <p:sldId id="284" r:id="rId35"/>
    <p:sldId id="285" r:id="rId36"/>
    <p:sldId id="314" r:id="rId37"/>
    <p:sldId id="315" r:id="rId38"/>
    <p:sldId id="321" r:id="rId39"/>
    <p:sldId id="322" r:id="rId40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Telessaude SC" initials="Tele SC" lastIdx="4" clrIdx="0">
    <p:extLst>
      <p:ext uri="{19B8F6BF-5375-455C-9EA6-DF929625EA0E}">
        <p15:presenceInfo xmlns:p15="http://schemas.microsoft.com/office/powerpoint/2012/main" userId="Telessaude SC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03021"/>
    <a:srgbClr val="1E2314"/>
    <a:srgbClr val="BEBAB9"/>
    <a:srgbClr val="779A0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545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1530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6-04-25T09:48:39.233" idx="4">
    <p:pos x="5329" y="669"/>
    <p:text>Configurações da sombra da tabela:
Botão diretiro&gt;Formatar imagem&gt;Sombra
Transparência 50%
Tamanho 100%
Esfumado 2pt
Ângulo 45º
Distância 3 pt</p:tex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6586FB-FD0C-482C-855A-33BB2A442FD1}" type="datetimeFigureOut">
              <a:rPr lang="pt-BR" smtClean="0"/>
              <a:t>17/08/2017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69EF6D-CE5D-4292-B271-2018A38D6B3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688297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Microsoft YaHei" charset="-122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Microsoft YaHei" charset="-122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Microsoft YaHei" charset="-122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Microsoft YaHei" charset="-122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Microsoft YaHei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Microsoft YaHei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Microsoft YaHei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Microsoft YaHei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itchFamily="32" charset="0"/>
                <a:ea typeface="Microsoft YaHei" charset="-122"/>
              </a:defRPr>
            </a:lvl9pPr>
          </a:lstStyle>
          <a:p>
            <a:pPr eaLnBrk="1" hangingPunct="1"/>
            <a:fld id="{DDFC91D0-8D2B-44BF-B171-444BCAD8A804}" type="slidenum">
              <a:rPr lang="pt-BR">
                <a:solidFill>
                  <a:srgbClr val="000000"/>
                </a:solidFill>
              </a:rPr>
              <a:pPr eaLnBrk="1" hangingPunct="1"/>
              <a:t>3</a:t>
            </a:fld>
            <a:endParaRPr lang="pt-BR">
              <a:solidFill>
                <a:srgbClr val="000000"/>
              </a:solidFill>
            </a:endParaRPr>
          </a:p>
        </p:txBody>
      </p:sp>
      <p:sp>
        <p:nvSpPr>
          <p:cNvPr id="14339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4340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 smtClean="0"/>
          </a:p>
        </p:txBody>
      </p:sp>
    </p:spTree>
    <p:extLst>
      <p:ext uri="{BB962C8B-B14F-4D97-AF65-F5344CB8AC3E}">
        <p14:creationId xmlns:p14="http://schemas.microsoft.com/office/powerpoint/2010/main" val="27280627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 smtClean="0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F536F-B62C-4B7D-B77D-459E659F02DD}" type="datetimeFigureOut">
              <a:rPr lang="pt-BR" smtClean="0"/>
              <a:t>17/08/2017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3F222-DF8A-439C-B6DC-48D50C9145E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506688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F536F-B62C-4B7D-B77D-459E659F02DD}" type="datetimeFigureOut">
              <a:rPr lang="pt-BR" smtClean="0"/>
              <a:t>17/08/2017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3F222-DF8A-439C-B6DC-48D50C9145E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285171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F536F-B62C-4B7D-B77D-459E659F02DD}" type="datetimeFigureOut">
              <a:rPr lang="pt-BR" smtClean="0"/>
              <a:t>17/08/2017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3F222-DF8A-439C-B6DC-48D50C9145E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568349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F536F-B62C-4B7D-B77D-459E659F02DD}" type="datetimeFigureOut">
              <a:rPr lang="pt-BR" smtClean="0"/>
              <a:t>17/08/2017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3F222-DF8A-439C-B6DC-48D50C9145E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206588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F536F-B62C-4B7D-B77D-459E659F02DD}" type="datetimeFigureOut">
              <a:rPr lang="pt-BR" smtClean="0"/>
              <a:t>17/08/2017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3F222-DF8A-439C-B6DC-48D50C9145E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911555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F536F-B62C-4B7D-B77D-459E659F02DD}" type="datetimeFigureOut">
              <a:rPr lang="pt-BR" smtClean="0"/>
              <a:t>17/08/2017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3F222-DF8A-439C-B6DC-48D50C9145E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362862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F536F-B62C-4B7D-B77D-459E659F02DD}" type="datetimeFigureOut">
              <a:rPr lang="pt-BR" smtClean="0"/>
              <a:t>17/08/2017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3F222-DF8A-439C-B6DC-48D50C9145E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742995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F536F-B62C-4B7D-B77D-459E659F02DD}" type="datetimeFigureOut">
              <a:rPr lang="pt-BR" smtClean="0"/>
              <a:t>17/08/2017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3F222-DF8A-439C-B6DC-48D50C9145E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142862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F536F-B62C-4B7D-B77D-459E659F02DD}" type="datetimeFigureOut">
              <a:rPr lang="pt-BR" smtClean="0"/>
              <a:t>17/08/2017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3F222-DF8A-439C-B6DC-48D50C9145E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608957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F536F-B62C-4B7D-B77D-459E659F02DD}" type="datetimeFigureOut">
              <a:rPr lang="pt-BR" smtClean="0"/>
              <a:t>17/08/2017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3F222-DF8A-439C-B6DC-48D50C9145E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339948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BR" smtClean="0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F536F-B62C-4B7D-B77D-459E659F02DD}" type="datetimeFigureOut">
              <a:rPr lang="pt-BR" smtClean="0"/>
              <a:t>17/08/2017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3F222-DF8A-439C-B6DC-48D50C9145E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526416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F536F-B62C-4B7D-B77D-459E659F02DD}" type="datetimeFigureOut">
              <a:rPr lang="pt-BR" smtClean="0"/>
              <a:t>17/08/2017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F3F222-DF8A-439C-B6DC-48D50C9145E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178387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.xml"/><Relationship Id="rId5" Type="http://schemas.openxmlformats.org/officeDocument/2006/relationships/image" Target="../media/image3.png"/><Relationship Id="rId4" Type="http://schemas.openxmlformats.org/officeDocument/2006/relationships/image" Target="../media/image2.jp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emf"/><Relationship Id="rId3" Type="http://schemas.openxmlformats.org/officeDocument/2006/relationships/image" Target="../media/image29.emf"/><Relationship Id="rId7" Type="http://schemas.openxmlformats.org/officeDocument/2006/relationships/image" Target="../media/image33.emf"/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emf"/><Relationship Id="rId5" Type="http://schemas.openxmlformats.org/officeDocument/2006/relationships/image" Target="../media/image31.emf"/><Relationship Id="rId4" Type="http://schemas.openxmlformats.org/officeDocument/2006/relationships/image" Target="../media/image30.emf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hyperlink" Target="https://goo.gl/forms/xSMaKlFM6l9IFS652" TargetMode="Externa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ítulo 2"/>
          <p:cNvSpPr txBox="1">
            <a:spLocks/>
          </p:cNvSpPr>
          <p:nvPr/>
        </p:nvSpPr>
        <p:spPr bwMode="auto">
          <a:xfrm>
            <a:off x="3520409" y="4467312"/>
            <a:ext cx="1900688" cy="3774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pt-BR"/>
            </a:defPPr>
            <a:lvl1pPr marR="0" lvl="0" indent="0" algn="ctr" eaLnBrk="0" fontAlgn="auto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400" b="1" i="0" u="none" strike="noStrike" kern="0" cap="none" spc="0" normalizeH="0" baseline="0">
                <a:ln>
                  <a:noFill/>
                </a:ln>
                <a:solidFill>
                  <a:srgbClr val="960000"/>
                </a:solidFill>
                <a:uLnTx/>
                <a:uFillTx/>
                <a:latin typeface="+mj-lt"/>
                <a:ea typeface="Tahoma" pitchFamily="34" charset="0"/>
                <a:cs typeface="Tahoma" pitchFamily="34" charset="0"/>
              </a:defRPr>
            </a:lvl1pPr>
          </a:lstStyle>
          <a:p>
            <a:r>
              <a:rPr lang="pt-BR" sz="2400" dirty="0" smtClean="0">
                <a:solidFill>
                  <a:srgbClr val="BEBAB9"/>
                </a:solidFill>
              </a:rPr>
              <a:t>apresentam</a:t>
            </a:r>
            <a:endParaRPr lang="pt-BR" sz="2400" dirty="0">
              <a:solidFill>
                <a:srgbClr val="BEBAB9"/>
              </a:solidFill>
            </a:endParaRPr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8110" y="2496069"/>
            <a:ext cx="2022615" cy="1418519"/>
          </a:xfrm>
          <a:prstGeom prst="rect">
            <a:avLst/>
          </a:prstGeom>
        </p:spPr>
      </p:pic>
      <p:pic>
        <p:nvPicPr>
          <p:cNvPr id="8" name="Imagem 7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847" t="57446" r="2792" b="2942"/>
          <a:stretch/>
        </p:blipFill>
        <p:spPr>
          <a:xfrm>
            <a:off x="3680760" y="2352987"/>
            <a:ext cx="1426881" cy="1704681"/>
          </a:xfrm>
          <a:prstGeom prst="rect">
            <a:avLst/>
          </a:prstGeom>
        </p:spPr>
      </p:pic>
      <p:pic>
        <p:nvPicPr>
          <p:cNvPr id="3" name="Imagem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7676" y="2352987"/>
            <a:ext cx="2621573" cy="1853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64971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038" y="2206873"/>
            <a:ext cx="8573261" cy="19222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639711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3170" y="267449"/>
            <a:ext cx="3827743" cy="2624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74" y="3109913"/>
            <a:ext cx="5005401" cy="35721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017880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8622" y="485892"/>
            <a:ext cx="5019378" cy="37510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" y="4328845"/>
            <a:ext cx="5686425" cy="23733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6408681" y="1675244"/>
            <a:ext cx="2966528" cy="13723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2347827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8388" y="267449"/>
            <a:ext cx="4714875" cy="302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175" y="3680914"/>
            <a:ext cx="8629650" cy="21483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1618333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505" y="2004704"/>
            <a:ext cx="8805863" cy="28064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0391121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224" y="1661804"/>
            <a:ext cx="8753475" cy="37658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7903495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6"/>
          <p:cNvSpPr/>
          <p:nvPr/>
        </p:nvSpPr>
        <p:spPr>
          <a:xfrm>
            <a:off x="970959" y="1610404"/>
            <a:ext cx="7549532" cy="29136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ts val="4000"/>
              </a:lnSpc>
              <a:spcAft>
                <a:spcPts val="1000"/>
              </a:spcAft>
              <a:buFont typeface="Arial" pitchFamily="34" charset="0"/>
              <a:buChar char="•"/>
            </a:pPr>
            <a:r>
              <a:rPr lang="pt-BR" sz="3000" dirty="0" smtClean="0"/>
              <a:t>Iniciou </a:t>
            </a:r>
            <a:r>
              <a:rPr lang="pt-BR" sz="3000" dirty="0"/>
              <a:t>em janeiro de </a:t>
            </a:r>
            <a:r>
              <a:rPr lang="pt-BR" sz="3000" dirty="0" smtClean="0"/>
              <a:t>2017;</a:t>
            </a:r>
          </a:p>
          <a:p>
            <a:pPr marL="342900" indent="-342900">
              <a:lnSpc>
                <a:spcPts val="4000"/>
              </a:lnSpc>
              <a:spcAft>
                <a:spcPts val="1000"/>
              </a:spcAft>
              <a:buFont typeface="Arial" pitchFamily="34" charset="0"/>
              <a:buChar char="•"/>
            </a:pPr>
            <a:r>
              <a:rPr lang="pt-BR" sz="3000" dirty="0" smtClean="0"/>
              <a:t>Monitoramento das informações </a:t>
            </a:r>
            <a:r>
              <a:rPr lang="pt-BR" sz="3000" dirty="0"/>
              <a:t>lançadas no </a:t>
            </a:r>
            <a:r>
              <a:rPr lang="pt-BR" sz="3000" dirty="0" smtClean="0"/>
              <a:t>e-SUS em novembro de 2017;</a:t>
            </a:r>
          </a:p>
          <a:p>
            <a:pPr marL="342900" indent="-342900">
              <a:lnSpc>
                <a:spcPts val="4000"/>
              </a:lnSpc>
              <a:spcAft>
                <a:spcPts val="1000"/>
              </a:spcAft>
              <a:buFont typeface="Arial" pitchFamily="34" charset="0"/>
              <a:buChar char="•"/>
            </a:pPr>
            <a:r>
              <a:rPr lang="pt-BR" sz="3000" dirty="0"/>
              <a:t>Após finalizado o primeiro ano do ciclo, a adesão será </a:t>
            </a:r>
            <a:r>
              <a:rPr lang="pt-BR" sz="3000" dirty="0" smtClean="0"/>
              <a:t>reaberta.</a:t>
            </a:r>
          </a:p>
        </p:txBody>
      </p:sp>
      <p:sp>
        <p:nvSpPr>
          <p:cNvPr id="9" name="Retângulo 8"/>
          <p:cNvSpPr/>
          <p:nvPr/>
        </p:nvSpPr>
        <p:spPr>
          <a:xfrm>
            <a:off x="1874409" y="394374"/>
            <a:ext cx="574263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4000" b="1" kern="0" dirty="0" smtClean="0">
                <a:solidFill>
                  <a:srgbClr val="A03021"/>
                </a:solidFill>
                <a:ea typeface="Tahoma" pitchFamily="34" charset="0"/>
                <a:cs typeface="Tahoma" pitchFamily="34" charset="0"/>
              </a:rPr>
              <a:t>O Ciclo do PSE 2017/2018</a:t>
            </a:r>
            <a:endParaRPr lang="pt-BR" sz="4000" b="1" kern="0" dirty="0">
              <a:solidFill>
                <a:srgbClr val="A03021"/>
              </a:solidFill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469455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549494" y="1199042"/>
            <a:ext cx="8070723" cy="54634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3000"/>
              </a:lnSpc>
            </a:pPr>
            <a:r>
              <a:rPr lang="pt-BR" sz="2400" dirty="0" smtClean="0"/>
              <a:t>Os </a:t>
            </a:r>
            <a:r>
              <a:rPr lang="pt-BR" sz="2400" dirty="0"/>
              <a:t>municípios que desejarem, poderão acessar os dados da adesão inicial e realizar as seguintes </a:t>
            </a:r>
            <a:r>
              <a:rPr lang="pt-BR" sz="2400" dirty="0" smtClean="0"/>
              <a:t>modificações: </a:t>
            </a:r>
          </a:p>
          <a:p>
            <a:pPr marL="342900" indent="-342900" algn="just">
              <a:lnSpc>
                <a:spcPts val="3000"/>
              </a:lnSpc>
              <a:buAutoNum type="arabicPeriod"/>
            </a:pPr>
            <a:r>
              <a:rPr lang="pt-BR" sz="2400" dirty="0" smtClean="0"/>
              <a:t>Incluir escolas. Neste </a:t>
            </a:r>
            <a:r>
              <a:rPr lang="pt-BR" sz="2400" dirty="0"/>
              <a:t>caso, passando da faixa de alunos pactuada anteriormente, será recalculado o valor a receber para o segundo ano do </a:t>
            </a:r>
            <a:r>
              <a:rPr lang="pt-BR" sz="2400" dirty="0" smtClean="0"/>
              <a:t>ciclo.</a:t>
            </a:r>
          </a:p>
          <a:p>
            <a:pPr marL="342900" indent="-342900" algn="just">
              <a:lnSpc>
                <a:spcPts val="3000"/>
              </a:lnSpc>
              <a:buAutoNum type="arabicPeriod"/>
            </a:pPr>
            <a:r>
              <a:rPr lang="pt-BR" sz="2400" dirty="0" smtClean="0"/>
              <a:t> </a:t>
            </a:r>
            <a:r>
              <a:rPr lang="pt-BR" sz="2400" dirty="0"/>
              <a:t>Substituir escolas pactuadas no primeiro ano. Neste caso, se a faixa de alunos reduzir ou passar para uma faixa maior que a pactuada anteriormente, será recalculado o valor a receber para o segundo ano do ciclo.  </a:t>
            </a:r>
            <a:endParaRPr lang="pt-BR" sz="2400" dirty="0" smtClean="0"/>
          </a:p>
          <a:p>
            <a:pPr marL="342900" indent="-342900" algn="just">
              <a:lnSpc>
                <a:spcPts val="3000"/>
              </a:lnSpc>
              <a:buAutoNum type="arabicPeriod"/>
            </a:pPr>
            <a:r>
              <a:rPr lang="pt-BR" sz="2400" dirty="0" smtClean="0"/>
              <a:t>Em </a:t>
            </a:r>
            <a:r>
              <a:rPr lang="pt-BR" sz="2400" dirty="0"/>
              <a:t>hipótese alguma, escolas poderão ser retiradas sem a devida substituição por outra.  </a:t>
            </a:r>
            <a:endParaRPr lang="pt-BR" sz="2400" dirty="0" smtClean="0"/>
          </a:p>
          <a:p>
            <a:pPr marL="342900" indent="-342900" algn="just">
              <a:lnSpc>
                <a:spcPts val="3000"/>
              </a:lnSpc>
              <a:buAutoNum type="arabicPeriod"/>
            </a:pPr>
            <a:r>
              <a:rPr lang="pt-BR" sz="2400" dirty="0" smtClean="0"/>
              <a:t>O </a:t>
            </a:r>
            <a:r>
              <a:rPr lang="pt-BR" sz="2400" dirty="0"/>
              <a:t>ajuste na </a:t>
            </a:r>
            <a:r>
              <a:rPr lang="pt-BR" sz="2400" dirty="0" err="1"/>
              <a:t>pactuação</a:t>
            </a:r>
            <a:r>
              <a:rPr lang="pt-BR" sz="2400" dirty="0"/>
              <a:t> não é obrigatório. </a:t>
            </a:r>
            <a:endParaRPr lang="pt-BR" sz="2400" dirty="0" smtClean="0"/>
          </a:p>
          <a:p>
            <a:pPr marL="342900" indent="-342900" algn="just">
              <a:lnSpc>
                <a:spcPts val="3000"/>
              </a:lnSpc>
              <a:buAutoNum type="arabicPeriod"/>
            </a:pPr>
            <a:r>
              <a:rPr lang="pt-BR" sz="2400" dirty="0" smtClean="0"/>
              <a:t>Não </a:t>
            </a:r>
            <a:r>
              <a:rPr lang="pt-BR" sz="2400" dirty="0"/>
              <a:t>haverá nenhuma penalidade para o município que não o fizer. </a:t>
            </a:r>
          </a:p>
        </p:txBody>
      </p:sp>
      <p:sp>
        <p:nvSpPr>
          <p:cNvPr id="3" name="Retângulo 2"/>
          <p:cNvSpPr/>
          <p:nvPr/>
        </p:nvSpPr>
        <p:spPr>
          <a:xfrm>
            <a:off x="1874410" y="199065"/>
            <a:ext cx="574263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4000" b="1" kern="0" dirty="0" smtClean="0">
                <a:solidFill>
                  <a:srgbClr val="A03021"/>
                </a:solidFill>
                <a:ea typeface="Tahoma" pitchFamily="34" charset="0"/>
                <a:cs typeface="Tahoma" pitchFamily="34" charset="0"/>
              </a:rPr>
              <a:t>O Ciclo do PSE 2017/2018</a:t>
            </a:r>
            <a:endParaRPr lang="pt-BR" sz="4000" b="1" kern="0" dirty="0">
              <a:solidFill>
                <a:srgbClr val="A03021"/>
              </a:solidFill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067548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742949" y="1850589"/>
            <a:ext cx="7648575" cy="42266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3600"/>
              </a:lnSpc>
            </a:pPr>
            <a:r>
              <a:rPr lang="pt-BR" sz="2800" dirty="0" smtClean="0"/>
              <a:t>	A mobilização </a:t>
            </a:r>
            <a:r>
              <a:rPr lang="pt-BR" sz="2800" dirty="0"/>
              <a:t>“Semana </a:t>
            </a:r>
            <a:r>
              <a:rPr lang="pt-BR" sz="2800" dirty="0" err="1"/>
              <a:t>Saúde</a:t>
            </a:r>
            <a:r>
              <a:rPr lang="pt-BR" sz="2800" dirty="0"/>
              <a:t> na Escola” é uma iniciativa que integra o Programa Saúde na Escola (PSE). </a:t>
            </a:r>
            <a:endParaRPr lang="pt-BR" sz="2800" dirty="0" smtClean="0"/>
          </a:p>
          <a:p>
            <a:pPr algn="just">
              <a:lnSpc>
                <a:spcPts val="3600"/>
              </a:lnSpc>
            </a:pPr>
            <a:r>
              <a:rPr lang="pt-BR" sz="2800" dirty="0"/>
              <a:t>	</a:t>
            </a:r>
            <a:r>
              <a:rPr lang="pt-BR" sz="2800" dirty="0" smtClean="0"/>
              <a:t>Todos </a:t>
            </a:r>
            <a:r>
              <a:rPr lang="pt-BR" sz="2800" dirty="0"/>
              <a:t>os anos, profissionais da saúde e educação se articulam para realizar ações de temas em destaque no país</a:t>
            </a:r>
            <a:r>
              <a:rPr lang="pt-BR" sz="2800" dirty="0" smtClean="0"/>
              <a:t>.</a:t>
            </a:r>
          </a:p>
          <a:p>
            <a:pPr algn="just">
              <a:lnSpc>
                <a:spcPts val="3600"/>
              </a:lnSpc>
            </a:pPr>
            <a:r>
              <a:rPr lang="pt-BR" sz="2800" dirty="0"/>
              <a:t>	</a:t>
            </a:r>
            <a:r>
              <a:rPr lang="pt-BR" sz="2800" dirty="0" smtClean="0"/>
              <a:t> </a:t>
            </a:r>
            <a:r>
              <a:rPr lang="pt-BR" sz="2800" dirty="0"/>
              <a:t>Desde </a:t>
            </a:r>
            <a:r>
              <a:rPr lang="pt-BR" sz="2800" dirty="0" smtClean="0"/>
              <a:t>2015, </a:t>
            </a:r>
            <a:r>
              <a:rPr lang="pt-BR" sz="2800" dirty="0"/>
              <a:t>a participação dos municípios na Semana Saúde na Escola é voluntária, não sendo necessário fazer a adesão.</a:t>
            </a:r>
          </a:p>
        </p:txBody>
      </p:sp>
      <p:sp>
        <p:nvSpPr>
          <p:cNvPr id="6" name="Retângulo 5"/>
          <p:cNvSpPr/>
          <p:nvPr/>
        </p:nvSpPr>
        <p:spPr>
          <a:xfrm>
            <a:off x="1695920" y="607438"/>
            <a:ext cx="574263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4000" b="1" kern="0" dirty="0" smtClean="0">
                <a:solidFill>
                  <a:srgbClr val="A03021"/>
                </a:solidFill>
                <a:ea typeface="Tahoma" pitchFamily="34" charset="0"/>
                <a:cs typeface="Tahoma" pitchFamily="34" charset="0"/>
              </a:rPr>
              <a:t>Semana Saúde na Escola</a:t>
            </a:r>
            <a:endParaRPr lang="pt-BR" sz="4000" b="1" kern="0" dirty="0">
              <a:solidFill>
                <a:srgbClr val="A03021"/>
              </a:solidFill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013746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 2"/>
          <p:cNvSpPr/>
          <p:nvPr/>
        </p:nvSpPr>
        <p:spPr>
          <a:xfrm>
            <a:off x="349836" y="1403700"/>
            <a:ext cx="8239125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itchFamily="34" charset="0"/>
              <a:buChar char="•"/>
            </a:pPr>
            <a:r>
              <a:rPr lang="pt-BR" sz="2800" dirty="0" smtClean="0"/>
              <a:t>O </a:t>
            </a:r>
            <a:r>
              <a:rPr lang="pt-BR" sz="2800" dirty="0"/>
              <a:t>monitoramento do PSE será realizado a partir das informações lançadas no e-SUS Atenção </a:t>
            </a:r>
            <a:r>
              <a:rPr lang="pt-BR" sz="2800" dirty="0" smtClean="0"/>
              <a:t>Básica; </a:t>
            </a:r>
            <a:endParaRPr lang="pt-BR" sz="2800" dirty="0"/>
          </a:p>
          <a:p>
            <a:pPr marL="285750" indent="-285750" algn="just">
              <a:buFont typeface="Arial" pitchFamily="34" charset="0"/>
              <a:buChar char="•"/>
            </a:pPr>
            <a:r>
              <a:rPr lang="pt-BR" sz="2800" dirty="0" smtClean="0"/>
              <a:t>O </a:t>
            </a:r>
            <a:r>
              <a:rPr lang="pt-BR" sz="2800" dirty="0"/>
              <a:t>e-SUS AB é o único sistema de informação das ações do </a:t>
            </a:r>
            <a:r>
              <a:rPr lang="pt-BR" sz="2800" dirty="0" smtClean="0"/>
              <a:t>PSE;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pt-BR" sz="2800" dirty="0" smtClean="0"/>
              <a:t>O </a:t>
            </a:r>
            <a:r>
              <a:rPr lang="pt-BR" sz="2800" dirty="0"/>
              <a:t>monitoramento será realizado apenas por esse </a:t>
            </a:r>
            <a:r>
              <a:rPr lang="pt-BR" sz="2800" dirty="0" smtClean="0"/>
              <a:t>sistema;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pt-BR" sz="2800" dirty="0" smtClean="0"/>
              <a:t>Todas </a:t>
            </a:r>
            <a:r>
              <a:rPr lang="pt-BR" sz="2800" dirty="0"/>
              <a:t>as informações de ações do Programa devem ser inseridas por meio da FICHA DE ATIVIDADE </a:t>
            </a:r>
            <a:r>
              <a:rPr lang="pt-BR" sz="2800" dirty="0" smtClean="0"/>
              <a:t>COLETIVA</a:t>
            </a:r>
            <a:r>
              <a:rPr lang="pt-BR" sz="2800" dirty="0"/>
              <a:t>;</a:t>
            </a:r>
            <a:endParaRPr lang="pt-BR" sz="2800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pt-BR" sz="2800" dirty="0" smtClean="0"/>
              <a:t> </a:t>
            </a:r>
            <a:r>
              <a:rPr lang="pt-BR" sz="2000" dirty="0"/>
              <a:t>Atenção: está em estudo a inclusão da produção autônoma do profissional da educação no SISAB. </a:t>
            </a:r>
            <a:r>
              <a:rPr lang="pt-BR" sz="2000" dirty="0" smtClean="0"/>
              <a:t>Esse </a:t>
            </a:r>
            <a:r>
              <a:rPr lang="pt-BR" sz="2000" dirty="0"/>
              <a:t>ponto fica pendente e será resolvido na versão final </a:t>
            </a:r>
            <a:r>
              <a:rPr lang="pt-BR" sz="2000" dirty="0" smtClean="0"/>
              <a:t>do manual do PSE. </a:t>
            </a:r>
            <a:endParaRPr lang="pt-BR" sz="2000" dirty="0"/>
          </a:p>
        </p:txBody>
      </p:sp>
      <p:sp>
        <p:nvSpPr>
          <p:cNvPr id="7" name="Retângulo 6"/>
          <p:cNvSpPr/>
          <p:nvPr/>
        </p:nvSpPr>
        <p:spPr>
          <a:xfrm>
            <a:off x="1709664" y="391933"/>
            <a:ext cx="574263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4000" b="1" kern="0" dirty="0" smtClean="0">
                <a:solidFill>
                  <a:srgbClr val="A03021"/>
                </a:solidFill>
                <a:ea typeface="Tahoma" pitchFamily="34" charset="0"/>
                <a:cs typeface="Tahoma" pitchFamily="34" charset="0"/>
              </a:rPr>
              <a:t>O monitoramento</a:t>
            </a:r>
            <a:endParaRPr lang="pt-BR" sz="4000" b="1" kern="0" dirty="0">
              <a:solidFill>
                <a:srgbClr val="A03021"/>
              </a:solidFill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09272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/>
          </p:cNvSpPr>
          <p:nvPr/>
        </p:nvSpPr>
        <p:spPr bwMode="auto">
          <a:xfrm>
            <a:off x="1181100" y="476250"/>
            <a:ext cx="6934200" cy="2257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 algn="ctr" eaLnBrk="0" hangingPunct="0">
              <a:spcBef>
                <a:spcPct val="0"/>
              </a:spcBef>
              <a:defRPr/>
            </a:pPr>
            <a:r>
              <a:rPr lang="pt-BR" sz="4400" b="1" kern="0" dirty="0" smtClean="0">
                <a:solidFill>
                  <a:srgbClr val="A03021"/>
                </a:solidFill>
                <a:ea typeface="Tahoma" pitchFamily="34" charset="0"/>
                <a:cs typeface="Tahoma" pitchFamily="34" charset="0"/>
              </a:rPr>
              <a:t>Programa Saúde na Escola (PSE) ciclo 2017/2018: o que mudou no PSE?</a:t>
            </a:r>
            <a:endParaRPr lang="pt-BR" sz="4400" b="1" kern="0" dirty="0">
              <a:solidFill>
                <a:srgbClr val="A03021"/>
              </a:solidFill>
              <a:ea typeface="Tahoma" pitchFamily="34" charset="0"/>
              <a:cs typeface="Tahoma" pitchFamily="34" charset="0"/>
            </a:endParaRPr>
          </a:p>
        </p:txBody>
      </p:sp>
      <p:sp>
        <p:nvSpPr>
          <p:cNvPr id="3" name="Subtítulo 2"/>
          <p:cNvSpPr txBox="1">
            <a:spLocks/>
          </p:cNvSpPr>
          <p:nvPr/>
        </p:nvSpPr>
        <p:spPr bwMode="auto">
          <a:xfrm>
            <a:off x="647700" y="3711148"/>
            <a:ext cx="8001000" cy="30039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0" indent="-342900" algn="ctr" eaLnBrk="0" fontAlgn="base" hangingPunct="0">
              <a:spcAft>
                <a:spcPct val="0"/>
              </a:spcAft>
              <a:defRPr/>
            </a:pPr>
            <a:r>
              <a:rPr lang="pt-BR" sz="2400" kern="0" dirty="0" smtClean="0">
                <a:solidFill>
                  <a:srgbClr val="4B6230"/>
                </a:solidFill>
                <a:cs typeface="Lucida Sans Unicode" pitchFamily="34" charset="0"/>
              </a:rPr>
              <a:t>Enfermeira (</a:t>
            </a:r>
            <a:r>
              <a:rPr lang="pt-BR" sz="2400" kern="0" dirty="0" err="1" smtClean="0">
                <a:solidFill>
                  <a:srgbClr val="4B6230"/>
                </a:solidFill>
                <a:cs typeface="Lucida Sans Unicode" pitchFamily="34" charset="0"/>
              </a:rPr>
              <a:t>UnC</a:t>
            </a:r>
            <a:r>
              <a:rPr lang="pt-BR" sz="2400" kern="0" dirty="0" smtClean="0">
                <a:solidFill>
                  <a:srgbClr val="4B6230"/>
                </a:solidFill>
                <a:cs typeface="Lucida Sans Unicode" pitchFamily="34" charset="0"/>
              </a:rPr>
              <a:t> Mafra/SC) </a:t>
            </a:r>
          </a:p>
          <a:p>
            <a:pPr marL="342900" lvl="0" indent="-342900" algn="ctr" eaLnBrk="0" fontAlgn="base" hangingPunct="0">
              <a:spcAft>
                <a:spcPct val="0"/>
              </a:spcAft>
              <a:defRPr/>
            </a:pPr>
            <a:r>
              <a:rPr lang="pt-BR" sz="2400" kern="0" dirty="0" smtClean="0">
                <a:solidFill>
                  <a:srgbClr val="4B6230"/>
                </a:solidFill>
                <a:cs typeface="Lucida Sans Unicode" pitchFamily="34" charset="0"/>
              </a:rPr>
              <a:t>Especialista em </a:t>
            </a:r>
            <a:r>
              <a:rPr lang="pt-BR" sz="2400" kern="0" dirty="0">
                <a:solidFill>
                  <a:srgbClr val="4B6230"/>
                </a:solidFill>
                <a:cs typeface="Lucida Sans Unicode" pitchFamily="34" charset="0"/>
              </a:rPr>
              <a:t>Saúde da Família </a:t>
            </a:r>
            <a:r>
              <a:rPr lang="pt-BR" sz="2400" kern="0" dirty="0" smtClean="0">
                <a:solidFill>
                  <a:srgbClr val="4B6230"/>
                </a:solidFill>
                <a:cs typeface="Lucida Sans Unicode" pitchFamily="34" charset="0"/>
              </a:rPr>
              <a:t>(UFSC) </a:t>
            </a:r>
          </a:p>
          <a:p>
            <a:pPr marL="342900" lvl="0" indent="-342900" algn="ctr" eaLnBrk="0" fontAlgn="base" hangingPunct="0">
              <a:spcAft>
                <a:spcPct val="0"/>
              </a:spcAft>
              <a:defRPr/>
            </a:pPr>
            <a:r>
              <a:rPr lang="pt-BR" sz="2400" kern="0" dirty="0" smtClean="0">
                <a:solidFill>
                  <a:srgbClr val="4B6230"/>
                </a:solidFill>
                <a:cs typeface="Lucida Sans Unicode" pitchFamily="34" charset="0"/>
              </a:rPr>
              <a:t>Especialista em Educação </a:t>
            </a:r>
            <a:r>
              <a:rPr lang="pt-BR" sz="2400" kern="0" dirty="0">
                <a:solidFill>
                  <a:srgbClr val="4B6230"/>
                </a:solidFill>
                <a:cs typeface="Lucida Sans Unicode" pitchFamily="34" charset="0"/>
              </a:rPr>
              <a:t>na Saúde para Preceptores do </a:t>
            </a:r>
            <a:r>
              <a:rPr lang="pt-BR" sz="2400" kern="0" dirty="0" smtClean="0">
                <a:solidFill>
                  <a:srgbClr val="4B6230"/>
                </a:solidFill>
                <a:cs typeface="Lucida Sans Unicode" pitchFamily="34" charset="0"/>
              </a:rPr>
              <a:t>SUS</a:t>
            </a:r>
          </a:p>
          <a:p>
            <a:pPr marL="342900" lvl="0" indent="-342900" algn="ctr" eaLnBrk="0" fontAlgn="base" hangingPunct="0">
              <a:spcAft>
                <a:spcPct val="0"/>
              </a:spcAft>
              <a:defRPr/>
            </a:pPr>
            <a:r>
              <a:rPr lang="pt-BR" sz="2400" kern="0" dirty="0" smtClean="0">
                <a:solidFill>
                  <a:srgbClr val="4B6230"/>
                </a:solidFill>
                <a:cs typeface="Lucida Sans Unicode" pitchFamily="34" charset="0"/>
              </a:rPr>
              <a:t>(Hospital Sírio-Libanês </a:t>
            </a:r>
            <a:r>
              <a:rPr lang="pt-BR" sz="2400" kern="0" dirty="0">
                <a:solidFill>
                  <a:srgbClr val="4B6230"/>
                </a:solidFill>
                <a:cs typeface="Lucida Sans Unicode" pitchFamily="34" charset="0"/>
              </a:rPr>
              <a:t>de Ensino e </a:t>
            </a:r>
            <a:r>
              <a:rPr lang="pt-BR" sz="2400" kern="0" dirty="0" err="1" smtClean="0">
                <a:solidFill>
                  <a:srgbClr val="4B6230"/>
                </a:solidFill>
                <a:cs typeface="Lucida Sans Unicode" pitchFamily="34" charset="0"/>
              </a:rPr>
              <a:t>Pesquisa-IEP</a:t>
            </a:r>
            <a:r>
              <a:rPr lang="pt-BR" sz="2400" kern="0" dirty="0" smtClean="0">
                <a:solidFill>
                  <a:srgbClr val="4B6230"/>
                </a:solidFill>
                <a:cs typeface="Lucida Sans Unicode" pitchFamily="34" charset="0"/>
              </a:rPr>
              <a:t>) </a:t>
            </a:r>
          </a:p>
          <a:p>
            <a:pPr marL="342900" lvl="0" indent="-342900" algn="ctr" eaLnBrk="0" fontAlgn="base" hangingPunct="0">
              <a:spcAft>
                <a:spcPct val="0"/>
              </a:spcAft>
              <a:defRPr/>
            </a:pPr>
            <a:r>
              <a:rPr lang="pt-BR" sz="2400" kern="0" dirty="0" smtClean="0">
                <a:solidFill>
                  <a:srgbClr val="4B6230"/>
                </a:solidFill>
                <a:cs typeface="Lucida Sans Unicode" pitchFamily="34" charset="0"/>
              </a:rPr>
              <a:t>Especialista em </a:t>
            </a:r>
            <a:r>
              <a:rPr lang="pt-BR" sz="2400" kern="0" dirty="0">
                <a:solidFill>
                  <a:srgbClr val="4B6230"/>
                </a:solidFill>
                <a:cs typeface="Lucida Sans Unicode" pitchFamily="34" charset="0"/>
              </a:rPr>
              <a:t>Educação Permanente em </a:t>
            </a:r>
            <a:r>
              <a:rPr lang="pt-BR" sz="2400" kern="0" dirty="0" smtClean="0">
                <a:solidFill>
                  <a:srgbClr val="4B6230"/>
                </a:solidFill>
                <a:cs typeface="Lucida Sans Unicode" pitchFamily="34" charset="0"/>
              </a:rPr>
              <a:t>Saúde-(UFRGS) </a:t>
            </a:r>
          </a:p>
          <a:p>
            <a:pPr marL="342900" lvl="0" indent="-342900" algn="ctr" eaLnBrk="0" fontAlgn="base" hangingPunct="0">
              <a:spcAft>
                <a:spcPct val="0"/>
              </a:spcAft>
              <a:defRPr/>
            </a:pPr>
            <a:r>
              <a:rPr lang="pt-BR" sz="2400" kern="0" dirty="0" smtClean="0">
                <a:solidFill>
                  <a:srgbClr val="4B6230"/>
                </a:solidFill>
                <a:cs typeface="Lucida Sans Unicode" pitchFamily="34" charset="0"/>
              </a:rPr>
              <a:t>Coordenadora </a:t>
            </a:r>
            <a:r>
              <a:rPr lang="pt-BR" sz="2400" kern="0" dirty="0">
                <a:solidFill>
                  <a:srgbClr val="4B6230"/>
                </a:solidFill>
                <a:cs typeface="Lucida Sans Unicode" pitchFamily="34" charset="0"/>
              </a:rPr>
              <a:t>A</a:t>
            </a:r>
            <a:r>
              <a:rPr lang="pt-BR" sz="2400" kern="0" dirty="0" smtClean="0">
                <a:solidFill>
                  <a:srgbClr val="4B6230"/>
                </a:solidFill>
                <a:cs typeface="Lucida Sans Unicode" pitchFamily="34" charset="0"/>
              </a:rPr>
              <a:t>tenção Básica 34ª GERSA Timbó</a:t>
            </a:r>
          </a:p>
          <a:p>
            <a:pPr marL="342900" lvl="0" indent="-342900" algn="ctr" eaLnBrk="0" fontAlgn="base" hangingPunct="0">
              <a:spcAft>
                <a:spcPct val="0"/>
              </a:spcAft>
              <a:defRPr/>
            </a:pPr>
            <a:r>
              <a:rPr lang="pt-BR" sz="2400" kern="0" dirty="0">
                <a:solidFill>
                  <a:srgbClr val="4B6230"/>
                </a:solidFill>
                <a:cs typeface="Lucida Sans Unicode" pitchFamily="34" charset="0"/>
              </a:rPr>
              <a:t>Coordenadora Atenção </a:t>
            </a:r>
            <a:r>
              <a:rPr lang="pt-BR" sz="2400" kern="0" dirty="0" smtClean="0">
                <a:solidFill>
                  <a:srgbClr val="4B6230"/>
                </a:solidFill>
                <a:cs typeface="Lucida Sans Unicode" pitchFamily="34" charset="0"/>
              </a:rPr>
              <a:t>Básica Benedito </a:t>
            </a:r>
            <a:r>
              <a:rPr lang="pt-BR" sz="2400" kern="0" dirty="0" err="1" smtClean="0">
                <a:solidFill>
                  <a:srgbClr val="4B6230"/>
                </a:solidFill>
                <a:cs typeface="Lucida Sans Unicode" pitchFamily="34" charset="0"/>
              </a:rPr>
              <a:t>Novo-SC</a:t>
            </a:r>
            <a:endParaRPr lang="pt-BR" sz="2400" kern="0" dirty="0" smtClean="0">
              <a:solidFill>
                <a:srgbClr val="4B6230"/>
              </a:solidFill>
              <a:cs typeface="Lucida Sans Unicode" pitchFamily="34" charset="0"/>
            </a:endParaRPr>
          </a:p>
          <a:p>
            <a:pPr marL="342900" lvl="0" indent="-342900" algn="ctr" eaLnBrk="0" fontAlgn="base" hangingPunct="0">
              <a:spcAft>
                <a:spcPct val="0"/>
              </a:spcAft>
              <a:defRPr/>
            </a:pPr>
            <a:r>
              <a:rPr lang="pt-BR" sz="2400" kern="0" dirty="0" smtClean="0">
                <a:solidFill>
                  <a:srgbClr val="4B6230"/>
                </a:solidFill>
                <a:cs typeface="Lucida Sans Unicode" pitchFamily="34" charset="0"/>
              </a:rPr>
              <a:t>  </a:t>
            </a:r>
            <a:endParaRPr lang="pt-BR" sz="2400" kern="0" dirty="0">
              <a:solidFill>
                <a:srgbClr val="4B6230"/>
              </a:solidFill>
              <a:cs typeface="Lucida Sans Unicode" pitchFamily="34" charset="0"/>
            </a:endParaRPr>
          </a:p>
        </p:txBody>
      </p:sp>
      <p:sp>
        <p:nvSpPr>
          <p:cNvPr id="4" name="Retângulo 3"/>
          <p:cNvSpPr/>
          <p:nvPr/>
        </p:nvSpPr>
        <p:spPr>
          <a:xfrm>
            <a:off x="2265176" y="3126373"/>
            <a:ext cx="476604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algn="ctr" eaLnBrk="0" fontAlgn="base" hangingPunct="0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3200" b="1" kern="0" dirty="0">
                <a:solidFill>
                  <a:srgbClr val="4B6230"/>
                </a:solidFill>
                <a:cs typeface="Lucida Sans Unicode" pitchFamily="34" charset="0"/>
              </a:rPr>
              <a:t>Alexandra </a:t>
            </a:r>
            <a:r>
              <a:rPr lang="pt-BR" sz="3200" b="1" kern="0" dirty="0" err="1">
                <a:solidFill>
                  <a:srgbClr val="4B6230"/>
                </a:solidFill>
                <a:cs typeface="Lucida Sans Unicode" pitchFamily="34" charset="0"/>
              </a:rPr>
              <a:t>Guidarini</a:t>
            </a:r>
            <a:r>
              <a:rPr lang="pt-BR" sz="3200" b="1" kern="0" dirty="0">
                <a:solidFill>
                  <a:srgbClr val="4B6230"/>
                </a:solidFill>
                <a:cs typeface="Lucida Sans Unicode" pitchFamily="34" charset="0"/>
              </a:rPr>
              <a:t> </a:t>
            </a:r>
            <a:r>
              <a:rPr lang="pt-BR" sz="3200" b="1" kern="0" dirty="0" err="1">
                <a:solidFill>
                  <a:srgbClr val="4B6230"/>
                </a:solidFill>
                <a:cs typeface="Lucida Sans Unicode" pitchFamily="34" charset="0"/>
              </a:rPr>
              <a:t>Stortti</a:t>
            </a:r>
            <a:endParaRPr lang="pt-BR" sz="3200" b="1" kern="0" dirty="0">
              <a:solidFill>
                <a:srgbClr val="4B6230"/>
              </a:solidFill>
              <a:cs typeface="Lucida Sans Unicode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649042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m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500" y="1614180"/>
            <a:ext cx="5003800" cy="272922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Elipse 1"/>
          <p:cNvSpPr/>
          <p:nvPr/>
        </p:nvSpPr>
        <p:spPr>
          <a:xfrm>
            <a:off x="2879725" y="3095625"/>
            <a:ext cx="1314450" cy="638175"/>
          </a:xfrm>
          <a:prstGeom prst="ellipse">
            <a:avLst/>
          </a:prstGeom>
          <a:noFill/>
          <a:ln w="76200">
            <a:solidFill>
              <a:srgbClr val="A0302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9975" y="3838575"/>
            <a:ext cx="4881563" cy="26089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Seta para baixo 2"/>
          <p:cNvSpPr/>
          <p:nvPr/>
        </p:nvSpPr>
        <p:spPr>
          <a:xfrm rot="16490539">
            <a:off x="3150570" y="3754500"/>
            <a:ext cx="261588" cy="93358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0" name="Seta para baixo 9"/>
          <p:cNvSpPr/>
          <p:nvPr/>
        </p:nvSpPr>
        <p:spPr>
          <a:xfrm rot="16490539">
            <a:off x="3145808" y="4935599"/>
            <a:ext cx="261588" cy="93358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2" name="Elipse 11"/>
          <p:cNvSpPr/>
          <p:nvPr/>
        </p:nvSpPr>
        <p:spPr>
          <a:xfrm>
            <a:off x="1817687" y="2700029"/>
            <a:ext cx="987509" cy="485775"/>
          </a:xfrm>
          <a:prstGeom prst="ellipse">
            <a:avLst/>
          </a:prstGeom>
          <a:noFill/>
          <a:ln w="76200">
            <a:solidFill>
              <a:srgbClr val="A0302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rgbClr val="C00000"/>
              </a:solidFill>
            </a:endParaRPr>
          </a:p>
        </p:txBody>
      </p:sp>
      <p:sp>
        <p:nvSpPr>
          <p:cNvPr id="11" name="Retângulo 10"/>
          <p:cNvSpPr/>
          <p:nvPr/>
        </p:nvSpPr>
        <p:spPr>
          <a:xfrm>
            <a:off x="1699389" y="418601"/>
            <a:ext cx="574263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4000" b="1" kern="0" dirty="0" smtClean="0">
                <a:solidFill>
                  <a:srgbClr val="A03021"/>
                </a:solidFill>
                <a:ea typeface="Tahoma" pitchFamily="34" charset="0"/>
                <a:cs typeface="Tahoma" pitchFamily="34" charset="0"/>
              </a:rPr>
              <a:t>Relatórios do e-SUS</a:t>
            </a:r>
          </a:p>
        </p:txBody>
      </p:sp>
    </p:spTree>
    <p:extLst>
      <p:ext uri="{BB962C8B-B14F-4D97-AF65-F5344CB8AC3E}">
        <p14:creationId xmlns:p14="http://schemas.microsoft.com/office/powerpoint/2010/main" val="287933357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897" y="1093344"/>
            <a:ext cx="6190159" cy="21165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0611" y="3209925"/>
            <a:ext cx="6924675" cy="348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tângulo de cantos arredondados 2"/>
          <p:cNvSpPr/>
          <p:nvPr/>
        </p:nvSpPr>
        <p:spPr>
          <a:xfrm>
            <a:off x="7105650" y="3705225"/>
            <a:ext cx="485775" cy="2495550"/>
          </a:xfrm>
          <a:prstGeom prst="roundRect">
            <a:avLst/>
          </a:prstGeom>
          <a:noFill/>
          <a:ln w="57150">
            <a:solidFill>
              <a:srgbClr val="A0302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" name="Retângulo 8"/>
          <p:cNvSpPr/>
          <p:nvPr/>
        </p:nvSpPr>
        <p:spPr>
          <a:xfrm>
            <a:off x="1699389" y="418601"/>
            <a:ext cx="574263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4000" b="1" kern="0" dirty="0" smtClean="0">
                <a:solidFill>
                  <a:srgbClr val="A03021"/>
                </a:solidFill>
                <a:ea typeface="Tahoma" pitchFamily="34" charset="0"/>
                <a:cs typeface="Tahoma" pitchFamily="34" charset="0"/>
              </a:rPr>
              <a:t>Relatório do e-SUS</a:t>
            </a:r>
          </a:p>
        </p:txBody>
      </p:sp>
    </p:spTree>
    <p:extLst>
      <p:ext uri="{BB962C8B-B14F-4D97-AF65-F5344CB8AC3E}">
        <p14:creationId xmlns:p14="http://schemas.microsoft.com/office/powerpoint/2010/main" val="243647962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438151" y="1962150"/>
            <a:ext cx="860107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buFont typeface="Arial" pitchFamily="34" charset="0"/>
              <a:buChar char="•"/>
            </a:pPr>
            <a:r>
              <a:rPr lang="pt-BR" sz="2800" dirty="0" smtClean="0"/>
              <a:t>As </a:t>
            </a:r>
            <a:r>
              <a:rPr lang="pt-BR" sz="2800" dirty="0"/>
              <a:t>informações lançadas no e-SUS passam por 3 (três) estágios de validação, conforme Nota </a:t>
            </a:r>
            <a:r>
              <a:rPr lang="pt-BR" sz="2800" dirty="0" smtClean="0"/>
              <a:t>Técnica:</a:t>
            </a:r>
          </a:p>
          <a:p>
            <a:pPr algn="just"/>
            <a:endParaRPr lang="pt-BR" sz="2800" dirty="0" smtClean="0"/>
          </a:p>
          <a:p>
            <a:pPr algn="just"/>
            <a:r>
              <a:rPr lang="pt-BR" sz="2800" dirty="0" smtClean="0"/>
              <a:t>As </a:t>
            </a:r>
            <a:r>
              <a:rPr lang="pt-BR" sz="2800" dirty="0"/>
              <a:t>validações realizadas são as seguintes: </a:t>
            </a:r>
          </a:p>
          <a:p>
            <a:pPr algn="just"/>
            <a:endParaRPr lang="pt-BR" sz="2800" dirty="0"/>
          </a:p>
          <a:p>
            <a:pPr marL="457200" indent="-457200" algn="just">
              <a:buAutoNum type="arabicPeriod"/>
            </a:pPr>
            <a:r>
              <a:rPr lang="pt-BR" sz="2800" b="1" dirty="0">
                <a:solidFill>
                  <a:srgbClr val="A03021"/>
                </a:solidFill>
              </a:rPr>
              <a:t>Duplicidade do registro enviado: </a:t>
            </a:r>
            <a:r>
              <a:rPr lang="pt-BR" sz="2800" dirty="0"/>
              <a:t>o registro recebido é processado e o sistema verifica se há duplicidade de dado. Havendo duplicidade, o dado é marcado como duplicado e não é contabilizado</a:t>
            </a:r>
            <a:r>
              <a:rPr lang="pt-BR" sz="2800" dirty="0" smtClean="0"/>
              <a:t>.</a:t>
            </a:r>
            <a:endParaRPr lang="pt-BR" sz="2800" dirty="0"/>
          </a:p>
        </p:txBody>
      </p:sp>
      <p:sp>
        <p:nvSpPr>
          <p:cNvPr id="7" name="Retângulo 6"/>
          <p:cNvSpPr/>
          <p:nvPr/>
        </p:nvSpPr>
        <p:spPr>
          <a:xfrm>
            <a:off x="233964" y="324999"/>
            <a:ext cx="8805261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4000" b="1" kern="0" dirty="0" smtClean="0">
                <a:solidFill>
                  <a:srgbClr val="A03021"/>
                </a:solidFill>
                <a:ea typeface="Tahoma" pitchFamily="34" charset="0"/>
                <a:cs typeface="Tahoma" pitchFamily="34" charset="0"/>
              </a:rPr>
              <a:t>Relatório do Processamento/</a:t>
            </a:r>
          </a:p>
          <a:p>
            <a:pPr algn="ctr"/>
            <a:r>
              <a:rPr lang="pt-BR" sz="4000" b="1" kern="0" dirty="0" smtClean="0">
                <a:solidFill>
                  <a:srgbClr val="A03021"/>
                </a:solidFill>
                <a:ea typeface="Tahoma" pitchFamily="34" charset="0"/>
                <a:cs typeface="Tahoma" pitchFamily="34" charset="0"/>
              </a:rPr>
              <a:t>Validação – fichas válidas</a:t>
            </a:r>
          </a:p>
        </p:txBody>
      </p:sp>
    </p:spTree>
    <p:extLst>
      <p:ext uri="{BB962C8B-B14F-4D97-AF65-F5344CB8AC3E}">
        <p14:creationId xmlns:p14="http://schemas.microsoft.com/office/powerpoint/2010/main" val="102092727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 2"/>
          <p:cNvSpPr/>
          <p:nvPr/>
        </p:nvSpPr>
        <p:spPr>
          <a:xfrm>
            <a:off x="443215" y="1014170"/>
            <a:ext cx="8228774" cy="55399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800" b="1" dirty="0">
                <a:solidFill>
                  <a:srgbClr val="A03021"/>
                </a:solidFill>
              </a:rPr>
              <a:t>2.</a:t>
            </a:r>
            <a:r>
              <a:rPr lang="pt-BR" sz="2800" dirty="0">
                <a:solidFill>
                  <a:srgbClr val="A03021"/>
                </a:solidFill>
              </a:rPr>
              <a:t> </a:t>
            </a:r>
            <a:r>
              <a:rPr lang="pt-BR" sz="2800" b="1" dirty="0">
                <a:solidFill>
                  <a:srgbClr val="A03021"/>
                </a:solidFill>
              </a:rPr>
              <a:t>Data do atendimento: </a:t>
            </a:r>
            <a:r>
              <a:rPr lang="pt-BR" sz="2800" dirty="0"/>
              <a:t>o dado precisa atender às três regras abaixo para ser contabilizado normalmente. A data da produção (atendimentos individuais, procedimentos, atividades coletivas etc.) deverá atender aos seguintes critérios: </a:t>
            </a:r>
          </a:p>
          <a:p>
            <a:pPr algn="just"/>
            <a:endParaRPr lang="pt-BR" sz="2800" dirty="0"/>
          </a:p>
          <a:p>
            <a:pPr marL="514350" indent="-514350" algn="just">
              <a:buAutoNum type="alphaLcPeriod"/>
            </a:pPr>
            <a:r>
              <a:rPr lang="pt-BR" sz="2800" dirty="0"/>
              <a:t>Ser posterior a abril/2013, quando a primeira versão dos sistemas da estratégia e-SUS AB foi disponibilizada; </a:t>
            </a:r>
          </a:p>
          <a:p>
            <a:pPr algn="just"/>
            <a:r>
              <a:rPr lang="pt-BR" sz="2800" dirty="0"/>
              <a:t>b. Ser anterior à data de envio; </a:t>
            </a:r>
          </a:p>
          <a:p>
            <a:pPr algn="just"/>
            <a:r>
              <a:rPr lang="pt-BR" sz="2800" dirty="0" smtClean="0"/>
              <a:t>c. Não ser anterior a 12 meses em relação à data de envio.</a:t>
            </a:r>
          </a:p>
          <a:p>
            <a:pPr algn="just"/>
            <a:endParaRPr lang="pt-BR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092727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519343" y="437121"/>
            <a:ext cx="8278428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800" b="1" dirty="0">
                <a:solidFill>
                  <a:srgbClr val="A03021"/>
                </a:solidFill>
              </a:rPr>
              <a:t> 3. Validação das informações de profissionais, equipes e estabelecimentos: </a:t>
            </a:r>
          </a:p>
          <a:p>
            <a:pPr algn="just"/>
            <a:endParaRPr lang="pt-BR" sz="2800" b="1" dirty="0"/>
          </a:p>
          <a:p>
            <a:pPr algn="just"/>
            <a:r>
              <a:rPr lang="pt-BR" sz="2800" dirty="0"/>
              <a:t>	O sistema verifica se o número do estabelecimento no Sistema de Cadastro Nacional de Estabelecimentos em Saúde </a:t>
            </a:r>
            <a:r>
              <a:rPr lang="pt-BR" sz="2800" b="1" dirty="0"/>
              <a:t>(SCNES), </a:t>
            </a:r>
            <a:r>
              <a:rPr lang="pt-BR" sz="2800" dirty="0"/>
              <a:t>o número do Identificador Nacional de Equipes </a:t>
            </a:r>
            <a:r>
              <a:rPr lang="pt-BR" sz="2800" b="1" dirty="0"/>
              <a:t>(INE), </a:t>
            </a:r>
            <a:r>
              <a:rPr lang="pt-BR" sz="2800" dirty="0"/>
              <a:t>o número do Cartão Nacional de Saúde </a:t>
            </a:r>
            <a:r>
              <a:rPr lang="pt-BR" sz="2800" b="1" dirty="0"/>
              <a:t>(CNS) </a:t>
            </a:r>
            <a:r>
              <a:rPr lang="pt-BR" sz="2800" dirty="0"/>
              <a:t>e o Código Brasileiro de Ocupações </a:t>
            </a:r>
            <a:r>
              <a:rPr lang="pt-BR" sz="2800" b="1" dirty="0"/>
              <a:t>(CBO) </a:t>
            </a:r>
            <a:r>
              <a:rPr lang="pt-BR" sz="2800" dirty="0"/>
              <a:t>do profissional estão válidos, considerando os dados disponíveis na base do Sistema do CNES referente à competência da produção e se existe vínculo único entre eles. </a:t>
            </a:r>
          </a:p>
        </p:txBody>
      </p:sp>
    </p:spTree>
    <p:extLst>
      <p:ext uri="{BB962C8B-B14F-4D97-AF65-F5344CB8AC3E}">
        <p14:creationId xmlns:p14="http://schemas.microsoft.com/office/powerpoint/2010/main" val="372479572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6"/>
          <p:cNvSpPr/>
          <p:nvPr/>
        </p:nvSpPr>
        <p:spPr>
          <a:xfrm>
            <a:off x="384207" y="444917"/>
            <a:ext cx="839946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buFont typeface="Arial" pitchFamily="34" charset="0"/>
              <a:buChar char="•"/>
            </a:pPr>
            <a:r>
              <a:rPr lang="pt-BR" sz="2800" dirty="0"/>
              <a:t>Isso significa que a quantidade de informações </a:t>
            </a:r>
            <a:r>
              <a:rPr lang="pt-BR" sz="2800" dirty="0" smtClean="0"/>
              <a:t>registradas no PEC do e-SUS </a:t>
            </a:r>
            <a:r>
              <a:rPr lang="pt-BR" sz="2800" dirty="0"/>
              <a:t>necessariamente não corresponderá a quantidade validada no sistema e enviada ao banco nacional</a:t>
            </a:r>
            <a:r>
              <a:rPr lang="pt-BR" sz="2800" dirty="0" smtClean="0"/>
              <a:t>.</a:t>
            </a:r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9635" y="2574524"/>
            <a:ext cx="3447511" cy="4074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2092727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19" y="188640"/>
            <a:ext cx="2620551" cy="5976664"/>
          </a:xfrm>
          <a:prstGeom prst="rect">
            <a:avLst/>
          </a:prstGeom>
        </p:spPr>
      </p:pic>
      <p:pic>
        <p:nvPicPr>
          <p:cNvPr id="6" name="Imagem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91281" y="41817"/>
            <a:ext cx="3799509" cy="2235497"/>
          </a:xfrm>
          <a:prstGeom prst="rect">
            <a:avLst/>
          </a:prstGeom>
        </p:spPr>
      </p:pic>
      <p:pic>
        <p:nvPicPr>
          <p:cNvPr id="7" name="Imagem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47864" y="2219043"/>
            <a:ext cx="4099528" cy="2156541"/>
          </a:xfrm>
          <a:prstGeom prst="rect">
            <a:avLst/>
          </a:prstGeom>
        </p:spPr>
      </p:pic>
      <p:pic>
        <p:nvPicPr>
          <p:cNvPr id="8" name="Imagem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03848" y="4461812"/>
            <a:ext cx="4036838" cy="2141400"/>
          </a:xfrm>
          <a:prstGeom prst="rect">
            <a:avLst/>
          </a:prstGeom>
        </p:spPr>
      </p:pic>
      <p:pic>
        <p:nvPicPr>
          <p:cNvPr id="9" name="Imagem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16216" y="5585863"/>
            <a:ext cx="2123078" cy="1005960"/>
          </a:xfrm>
          <a:prstGeom prst="rect">
            <a:avLst/>
          </a:prstGeom>
        </p:spPr>
      </p:pic>
      <p:pic>
        <p:nvPicPr>
          <p:cNvPr id="10" name="Imagem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840847" y="567344"/>
            <a:ext cx="2147781" cy="1277479"/>
          </a:xfrm>
          <a:prstGeom prst="rect">
            <a:avLst/>
          </a:prstGeom>
        </p:spPr>
      </p:pic>
      <p:pic>
        <p:nvPicPr>
          <p:cNvPr id="11" name="Imagem 1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938561" y="3176972"/>
            <a:ext cx="2103143" cy="1284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9062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6"/>
          <p:cNvSpPr/>
          <p:nvPr/>
        </p:nvSpPr>
        <p:spPr>
          <a:xfrm>
            <a:off x="523114" y="1262309"/>
            <a:ext cx="8228774" cy="53450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spcAft>
                <a:spcPts val="1000"/>
              </a:spcAft>
              <a:buFont typeface="Arial" pitchFamily="34" charset="0"/>
              <a:buChar char="•"/>
            </a:pPr>
            <a:r>
              <a:rPr lang="pt-BR" sz="2800" dirty="0"/>
              <a:t>Todos os municípios do Brasil </a:t>
            </a:r>
            <a:r>
              <a:rPr lang="pt-BR" sz="2800" dirty="0" smtClean="0"/>
              <a:t>têm </a:t>
            </a:r>
            <a:r>
              <a:rPr lang="pt-BR" sz="2800" dirty="0"/>
              <a:t>e-SUS, inclusive os com prontuário </a:t>
            </a:r>
            <a:r>
              <a:rPr lang="pt-BR" sz="2800" dirty="0" smtClean="0"/>
              <a:t>próprio;</a:t>
            </a:r>
            <a:endParaRPr lang="pt-BR" sz="2800" dirty="0"/>
          </a:p>
          <a:p>
            <a:pPr marL="457200" indent="-457200" algn="just">
              <a:spcAft>
                <a:spcPts val="1000"/>
              </a:spcAft>
              <a:buFont typeface="Arial" pitchFamily="34" charset="0"/>
              <a:buChar char="•"/>
            </a:pPr>
            <a:r>
              <a:rPr lang="pt-BR" sz="2800" dirty="0"/>
              <a:t>Monitoramento mensal dos dados nos relatórios do PEC  e dados no e-Gestor (SISAB</a:t>
            </a:r>
            <a:r>
              <a:rPr lang="pt-BR" sz="2800" dirty="0" smtClean="0"/>
              <a:t>);</a:t>
            </a:r>
            <a:endParaRPr lang="pt-BR" sz="2800" dirty="0"/>
          </a:p>
          <a:p>
            <a:pPr marL="457200" indent="-457200" algn="just">
              <a:spcAft>
                <a:spcPts val="1000"/>
              </a:spcAft>
              <a:buFont typeface="Arial" pitchFamily="34" charset="0"/>
              <a:buChar char="•"/>
            </a:pPr>
            <a:r>
              <a:rPr lang="pt-BR" sz="2800" dirty="0"/>
              <a:t>Educação em saúde para conhecer como funciona o preenchimento das fichas do e-SUS (</a:t>
            </a:r>
            <a:r>
              <a:rPr lang="pt-BR" sz="2800" dirty="0" err="1" smtClean="0"/>
              <a:t>Telessaúde</a:t>
            </a:r>
            <a:r>
              <a:rPr lang="pt-BR" sz="2800" dirty="0" smtClean="0"/>
              <a:t> </a:t>
            </a:r>
            <a:r>
              <a:rPr lang="pt-BR" sz="2800" dirty="0"/>
              <a:t>SC e DAB</a:t>
            </a:r>
            <a:r>
              <a:rPr lang="pt-BR" sz="2800" dirty="0" smtClean="0"/>
              <a:t>);</a:t>
            </a:r>
            <a:endParaRPr lang="pt-BR" sz="2800" dirty="0"/>
          </a:p>
          <a:p>
            <a:pPr marL="457200" indent="-457200" algn="just">
              <a:spcAft>
                <a:spcPts val="1000"/>
              </a:spcAft>
              <a:buFont typeface="Arial" pitchFamily="34" charset="0"/>
              <a:buChar char="•"/>
            </a:pPr>
            <a:r>
              <a:rPr lang="pt-BR" sz="2800" dirty="0"/>
              <a:t>Atualização das novas versões do </a:t>
            </a:r>
            <a:r>
              <a:rPr lang="pt-BR" sz="2800" dirty="0" smtClean="0"/>
              <a:t>e-SUS;</a:t>
            </a:r>
            <a:endParaRPr lang="pt-BR" sz="2800" dirty="0"/>
          </a:p>
          <a:p>
            <a:pPr marL="457200" indent="-457200" algn="just">
              <a:spcAft>
                <a:spcPts val="1000"/>
              </a:spcAft>
              <a:buFont typeface="Arial" pitchFamily="34" charset="0"/>
              <a:buChar char="•"/>
            </a:pPr>
            <a:r>
              <a:rPr lang="pt-BR" sz="2800" dirty="0"/>
              <a:t>Cuidados/precauções com as transmissões de dados, instalações/atualizações/backup PEC do </a:t>
            </a:r>
            <a:r>
              <a:rPr lang="pt-BR" sz="2800" dirty="0" smtClean="0"/>
              <a:t>e-SUS.</a:t>
            </a:r>
            <a:endParaRPr lang="pt-BR" sz="2800" dirty="0"/>
          </a:p>
        </p:txBody>
      </p:sp>
      <p:sp>
        <p:nvSpPr>
          <p:cNvPr id="8" name="Retângulo 7"/>
          <p:cNvSpPr/>
          <p:nvPr/>
        </p:nvSpPr>
        <p:spPr>
          <a:xfrm>
            <a:off x="3989728" y="384828"/>
            <a:ext cx="129554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3600" b="1" dirty="0">
                <a:solidFill>
                  <a:srgbClr val="A03021"/>
                </a:solidFill>
              </a:rPr>
              <a:t>e-SUS</a:t>
            </a:r>
            <a:endParaRPr lang="pt-BR" sz="3600" dirty="0">
              <a:solidFill>
                <a:srgbClr val="A0302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263873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tângulo 5"/>
          <p:cNvSpPr/>
          <p:nvPr/>
        </p:nvSpPr>
        <p:spPr>
          <a:xfrm>
            <a:off x="524058" y="1345184"/>
            <a:ext cx="8124827" cy="51501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spcAft>
                <a:spcPts val="1000"/>
              </a:spcAft>
              <a:buFont typeface="Arial" pitchFamily="34" charset="0"/>
              <a:buChar char="•"/>
            </a:pPr>
            <a:r>
              <a:rPr lang="pt-BR" sz="2600" dirty="0" smtClean="0"/>
              <a:t>O </a:t>
            </a:r>
            <a:r>
              <a:rPr lang="pt-BR" sz="2600" dirty="0"/>
              <a:t>e-SUS tem a funcionalidade de “Copiar Ficha de Atividade Coletiva”, que auxilia na cópia de todas as informações registradas para um novo lançamento. </a:t>
            </a:r>
            <a:endParaRPr lang="pt-BR" sz="2600" dirty="0" smtClean="0"/>
          </a:p>
          <a:p>
            <a:pPr marL="285750" indent="-285750" algn="just">
              <a:buFont typeface="Arial" pitchFamily="34" charset="0"/>
              <a:buChar char="•"/>
            </a:pPr>
            <a:endParaRPr lang="pt-BR" sz="2600" dirty="0" smtClean="0"/>
          </a:p>
          <a:p>
            <a:pPr marL="285750" indent="-285750" algn="just">
              <a:spcAft>
                <a:spcPts val="1000"/>
              </a:spcAft>
              <a:buFont typeface="Arial" pitchFamily="34" charset="0"/>
              <a:buChar char="•"/>
            </a:pPr>
            <a:r>
              <a:rPr lang="pt-BR" sz="2600" dirty="0" smtClean="0"/>
              <a:t>Assim</a:t>
            </a:r>
            <a:r>
              <a:rPr lang="pt-BR" sz="2600" dirty="0"/>
              <a:t>, se foi realizada uma ação, por exemplo, de promoção da cultura de paz e direitos humanos com determinado grupo de estudantes e esse mesmo grupo participou de outra ação, </a:t>
            </a:r>
            <a:r>
              <a:rPr lang="pt-BR" sz="2600" dirty="0" smtClean="0"/>
              <a:t>como de </a:t>
            </a:r>
            <a:r>
              <a:rPr lang="pt-BR" sz="2600" dirty="0"/>
              <a:t>combate ao Aedes, quem está lançando as informações no </a:t>
            </a:r>
            <a:r>
              <a:rPr lang="pt-BR" sz="2600" dirty="0" smtClean="0"/>
              <a:t>e-SUS </a:t>
            </a:r>
            <a:r>
              <a:rPr lang="pt-BR" sz="2600" dirty="0"/>
              <a:t>resgata a ficha anterior, replica os registros e faz as alterações necessárias para identificar a atividade diferente que o mesmo grupo de estudante participou. </a:t>
            </a:r>
          </a:p>
        </p:txBody>
      </p:sp>
      <p:sp>
        <p:nvSpPr>
          <p:cNvPr id="9" name="Retângulo 8"/>
          <p:cNvSpPr/>
          <p:nvPr/>
        </p:nvSpPr>
        <p:spPr>
          <a:xfrm>
            <a:off x="0" y="342732"/>
            <a:ext cx="932155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3600" b="1" dirty="0">
                <a:solidFill>
                  <a:srgbClr val="A03021"/>
                </a:solidFill>
              </a:rPr>
              <a:t>Função “Copiar Ficha de Atividade Coletiva” </a:t>
            </a:r>
          </a:p>
        </p:txBody>
      </p:sp>
    </p:spTree>
    <p:extLst>
      <p:ext uri="{BB962C8B-B14F-4D97-AF65-F5344CB8AC3E}">
        <p14:creationId xmlns:p14="http://schemas.microsoft.com/office/powerpoint/2010/main" val="15104785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ângulo 4"/>
          <p:cNvSpPr/>
          <p:nvPr/>
        </p:nvSpPr>
        <p:spPr>
          <a:xfrm>
            <a:off x="523115" y="1661804"/>
            <a:ext cx="7925560" cy="44525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ts val="4000"/>
              </a:lnSpc>
              <a:spcAft>
                <a:spcPts val="1000"/>
              </a:spcAft>
              <a:buFont typeface="Arial" pitchFamily="34" charset="0"/>
              <a:buChar char="•"/>
            </a:pPr>
            <a:r>
              <a:rPr lang="pt-BR" sz="2800" dirty="0" smtClean="0"/>
              <a:t>O </a:t>
            </a:r>
            <a:r>
              <a:rPr lang="pt-BR" sz="2800" dirty="0"/>
              <a:t>monitoramento do primeiro ano do ciclo utilizará dados registrados no SISAB de janeiro até a competência de novembro do mesmo ano. </a:t>
            </a:r>
            <a:endParaRPr lang="pt-BR" sz="2800" dirty="0" smtClean="0"/>
          </a:p>
          <a:p>
            <a:pPr algn="just">
              <a:lnSpc>
                <a:spcPts val="4000"/>
              </a:lnSpc>
              <a:spcAft>
                <a:spcPts val="1000"/>
              </a:spcAft>
            </a:pPr>
            <a:endParaRPr lang="pt-BR" sz="2800" dirty="0" smtClean="0"/>
          </a:p>
          <a:p>
            <a:pPr marL="342900" indent="-342900" algn="just">
              <a:lnSpc>
                <a:spcPts val="4000"/>
              </a:lnSpc>
              <a:spcAft>
                <a:spcPts val="1000"/>
              </a:spcAft>
              <a:buFont typeface="Arial" pitchFamily="34" charset="0"/>
              <a:buChar char="•"/>
            </a:pPr>
            <a:r>
              <a:rPr lang="pt-BR" sz="2800" dirty="0" smtClean="0"/>
              <a:t>Não </a:t>
            </a:r>
            <a:r>
              <a:rPr lang="pt-BR" sz="2800" dirty="0"/>
              <a:t>haverá percentual mínimo de estudantes contemplados pela ação por </a:t>
            </a:r>
            <a:r>
              <a:rPr lang="pt-BR" sz="2800" dirty="0" smtClean="0"/>
              <a:t>escola. A </a:t>
            </a:r>
            <a:r>
              <a:rPr lang="pt-BR" sz="2800" dirty="0"/>
              <a:t>escola pactuada deverá ser coberta pelas ações definidas no planejamento.</a:t>
            </a:r>
          </a:p>
        </p:txBody>
      </p:sp>
      <p:sp>
        <p:nvSpPr>
          <p:cNvPr id="8" name="Retângulo 7"/>
          <p:cNvSpPr/>
          <p:nvPr/>
        </p:nvSpPr>
        <p:spPr>
          <a:xfrm>
            <a:off x="958788" y="629282"/>
            <a:ext cx="728856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pt-BR" sz="3600" b="1" dirty="0">
                <a:solidFill>
                  <a:srgbClr val="A03021"/>
                </a:solidFill>
              </a:rPr>
              <a:t>REGRAS PARA O MONITORAMENTO </a:t>
            </a:r>
          </a:p>
        </p:txBody>
      </p:sp>
    </p:spTree>
    <p:extLst>
      <p:ext uri="{BB962C8B-B14F-4D97-AF65-F5344CB8AC3E}">
        <p14:creationId xmlns:p14="http://schemas.microsoft.com/office/powerpoint/2010/main" val="27497587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1"/>
          <p:cNvSpPr txBox="1">
            <a:spLocks noChangeArrowheads="1"/>
          </p:cNvSpPr>
          <p:nvPr/>
        </p:nvSpPr>
        <p:spPr bwMode="auto"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  <p:sp>
        <p:nvSpPr>
          <p:cNvPr id="2051" name="Text Box 2"/>
          <p:cNvSpPr txBox="1">
            <a:spLocks noChangeArrowheads="1"/>
          </p:cNvSpPr>
          <p:nvPr/>
        </p:nvSpPr>
        <p:spPr bwMode="auto"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  <p:pic>
        <p:nvPicPr>
          <p:cNvPr id="2053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64788" y="115888"/>
            <a:ext cx="1016000" cy="101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426" y="1603624"/>
            <a:ext cx="8499166" cy="48154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0705667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345258" y="1712483"/>
            <a:ext cx="8205788" cy="47448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2800" b="1" dirty="0"/>
              <a:t>O monitoramento dos dados será utilizado para aplicar as seguintes regras: </a:t>
            </a:r>
            <a:endParaRPr lang="pt-BR" sz="2800" b="1" dirty="0" smtClean="0"/>
          </a:p>
          <a:p>
            <a:pPr algn="ctr"/>
            <a:endParaRPr lang="pt-BR" sz="2800" b="1" dirty="0" smtClean="0"/>
          </a:p>
          <a:p>
            <a:pPr marL="457200" indent="-457200" algn="just">
              <a:lnSpc>
                <a:spcPts val="3600"/>
              </a:lnSpc>
              <a:spcAft>
                <a:spcPts val="1000"/>
              </a:spcAft>
              <a:buAutoNum type="arabicPeriod"/>
            </a:pPr>
            <a:r>
              <a:rPr lang="pt-BR" sz="2800" dirty="0" smtClean="0"/>
              <a:t>O </a:t>
            </a:r>
            <a:r>
              <a:rPr lang="pt-BR" sz="2800" dirty="0"/>
              <a:t>município que não registrar nenhuma ação do PSE, permanecerá aderido ao ciclo, </a:t>
            </a:r>
            <a:r>
              <a:rPr lang="pt-BR" sz="2800" dirty="0" smtClean="0"/>
              <a:t>mas </a:t>
            </a:r>
            <a:r>
              <a:rPr lang="pt-BR" sz="2800" b="1" dirty="0"/>
              <a:t>não </a:t>
            </a:r>
            <a:r>
              <a:rPr lang="pt-BR" sz="2800" dirty="0"/>
              <a:t>fará jus ao incentivo financeiro no ano seguinte; </a:t>
            </a:r>
            <a:endParaRPr lang="pt-BR" sz="2800" dirty="0" smtClean="0"/>
          </a:p>
          <a:p>
            <a:pPr marL="457200" indent="-457200" algn="just">
              <a:lnSpc>
                <a:spcPts val="3600"/>
              </a:lnSpc>
              <a:spcAft>
                <a:spcPts val="1000"/>
              </a:spcAft>
              <a:buAutoNum type="arabicPeriod"/>
            </a:pPr>
            <a:r>
              <a:rPr lang="pt-BR" sz="2800" dirty="0" smtClean="0"/>
              <a:t>O </a:t>
            </a:r>
            <a:r>
              <a:rPr lang="pt-BR" sz="2800" dirty="0"/>
              <a:t>município que registrar apenas um tipo de ação, mesmo com grande cobertura, permanecerá aderido ao ciclo, </a:t>
            </a:r>
            <a:r>
              <a:rPr lang="pt-BR" sz="2800" dirty="0" smtClean="0"/>
              <a:t>mas </a:t>
            </a:r>
            <a:r>
              <a:rPr lang="pt-BR" sz="2800" b="1" dirty="0"/>
              <a:t>não </a:t>
            </a:r>
            <a:r>
              <a:rPr lang="pt-BR" sz="2800" dirty="0"/>
              <a:t>fará jus ao incentivo financeiro no ano seguinte; </a:t>
            </a:r>
            <a:endParaRPr lang="pt-BR" sz="2800" dirty="0" smtClean="0"/>
          </a:p>
        </p:txBody>
      </p:sp>
      <p:sp>
        <p:nvSpPr>
          <p:cNvPr id="9" name="Retângulo 8"/>
          <p:cNvSpPr/>
          <p:nvPr/>
        </p:nvSpPr>
        <p:spPr>
          <a:xfrm>
            <a:off x="958788" y="629282"/>
            <a:ext cx="728856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pt-BR" sz="3600" b="1" dirty="0">
                <a:solidFill>
                  <a:srgbClr val="A03021"/>
                </a:solidFill>
              </a:rPr>
              <a:t>REGRAS PARA O MONITORAMENTO </a:t>
            </a:r>
          </a:p>
        </p:txBody>
      </p:sp>
    </p:spTree>
    <p:extLst>
      <p:ext uri="{BB962C8B-B14F-4D97-AF65-F5344CB8AC3E}">
        <p14:creationId xmlns:p14="http://schemas.microsoft.com/office/powerpoint/2010/main" val="285057761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798990" y="1660124"/>
            <a:ext cx="7448365" cy="48372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3600"/>
              </a:lnSpc>
              <a:spcAft>
                <a:spcPts val="1000"/>
              </a:spcAft>
            </a:pPr>
            <a:r>
              <a:rPr lang="pt-BR" sz="2800" dirty="0" smtClean="0"/>
              <a:t>3. O </a:t>
            </a:r>
            <a:r>
              <a:rPr lang="pt-BR" sz="2800" dirty="0"/>
              <a:t>município que </a:t>
            </a:r>
            <a:r>
              <a:rPr lang="pt-BR" sz="2800" b="1" dirty="0"/>
              <a:t>não </a:t>
            </a:r>
            <a:r>
              <a:rPr lang="pt-BR" sz="2800" dirty="0"/>
              <a:t>registrar ações de combate ao mosquito Aedes aegypti – mesmo que contemplada as demais, permanecerá aderido ao ciclo, </a:t>
            </a:r>
            <a:r>
              <a:rPr lang="pt-BR" sz="2800" dirty="0" smtClean="0"/>
              <a:t>mas</a:t>
            </a:r>
            <a:r>
              <a:rPr lang="pt-BR" sz="2800" b="1" dirty="0" smtClean="0"/>
              <a:t> </a:t>
            </a:r>
            <a:r>
              <a:rPr lang="pt-BR" sz="2800" b="1" dirty="0"/>
              <a:t>não </a:t>
            </a:r>
            <a:r>
              <a:rPr lang="pt-BR" sz="2800" dirty="0"/>
              <a:t>fará jus ao incentivo financeiro no ano seguinte; </a:t>
            </a:r>
          </a:p>
          <a:p>
            <a:pPr algn="just">
              <a:lnSpc>
                <a:spcPts val="3600"/>
              </a:lnSpc>
              <a:spcAft>
                <a:spcPts val="1000"/>
              </a:spcAft>
            </a:pPr>
            <a:r>
              <a:rPr lang="pt-BR" sz="2800" dirty="0" smtClean="0"/>
              <a:t>4. O </a:t>
            </a:r>
            <a:r>
              <a:rPr lang="pt-BR" sz="2800" dirty="0"/>
              <a:t>município que registrar uma ou mais ações apenas em uma escola, tendo pactuado número superior de escolas, permanecerá aderido ao ciclo, </a:t>
            </a:r>
            <a:r>
              <a:rPr lang="pt-BR" sz="2800" dirty="0" smtClean="0"/>
              <a:t>mas </a:t>
            </a:r>
            <a:r>
              <a:rPr lang="pt-BR" sz="2800" dirty="0"/>
              <a:t>não fará jus ao incentivo financeiro no ano seguinte.</a:t>
            </a:r>
          </a:p>
        </p:txBody>
      </p:sp>
      <p:sp>
        <p:nvSpPr>
          <p:cNvPr id="4" name="Retângulo 3"/>
          <p:cNvSpPr/>
          <p:nvPr/>
        </p:nvSpPr>
        <p:spPr>
          <a:xfrm>
            <a:off x="958788" y="629282"/>
            <a:ext cx="728856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pt-BR" sz="3600" b="1" dirty="0">
                <a:solidFill>
                  <a:srgbClr val="A03021"/>
                </a:solidFill>
              </a:rPr>
              <a:t>REGRAS PARA O MONITORAMENTO </a:t>
            </a:r>
          </a:p>
        </p:txBody>
      </p:sp>
    </p:spTree>
    <p:extLst>
      <p:ext uri="{BB962C8B-B14F-4D97-AF65-F5344CB8AC3E}">
        <p14:creationId xmlns:p14="http://schemas.microsoft.com/office/powerpoint/2010/main" val="138077862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tângulo 7"/>
          <p:cNvSpPr/>
          <p:nvPr/>
        </p:nvSpPr>
        <p:spPr>
          <a:xfrm>
            <a:off x="0" y="203153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pt-BR" sz="3600" b="1" dirty="0" smtClean="0">
                <a:solidFill>
                  <a:srgbClr val="A03021"/>
                </a:solidFill>
              </a:rPr>
              <a:t>MONITORAMENTO: </a:t>
            </a:r>
            <a:r>
              <a:rPr lang="pt-BR" sz="3600" b="1" dirty="0">
                <a:solidFill>
                  <a:srgbClr val="A03021"/>
                </a:solidFill>
              </a:rPr>
              <a:t>INDICADORES</a:t>
            </a:r>
          </a:p>
        </p:txBody>
      </p:sp>
      <p:sp>
        <p:nvSpPr>
          <p:cNvPr id="2" name="Retângulo 1"/>
          <p:cNvSpPr/>
          <p:nvPr/>
        </p:nvSpPr>
        <p:spPr>
          <a:xfrm>
            <a:off x="3777070" y="3244334"/>
            <a:ext cx="2904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dirty="0"/>
              <a:t> </a:t>
            </a:r>
            <a:r>
              <a:rPr lang="pt-BR" dirty="0" smtClean="0"/>
              <a:t> </a:t>
            </a:r>
            <a:endParaRPr lang="pt-BR" dirty="0"/>
          </a:p>
        </p:txBody>
      </p:sp>
      <p:sp>
        <p:nvSpPr>
          <p:cNvPr id="3" name="Retângulo 2"/>
          <p:cNvSpPr/>
          <p:nvPr/>
        </p:nvSpPr>
        <p:spPr>
          <a:xfrm>
            <a:off x="252363" y="1044793"/>
            <a:ext cx="8390700" cy="59349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1000"/>
              </a:spcAft>
            </a:pPr>
            <a:r>
              <a:rPr lang="pt-BR" sz="2500" b="1" dirty="0" smtClean="0"/>
              <a:t>Nome </a:t>
            </a:r>
            <a:r>
              <a:rPr lang="pt-BR" sz="2500" b="1" dirty="0"/>
              <a:t>do indicador: </a:t>
            </a:r>
            <a:r>
              <a:rPr lang="pt-BR" sz="2500" dirty="0"/>
              <a:t>quantidade de tipos de ações realizadas, exceto Aedes Aegypti, por escola no conjunto das ações pactuadas, incluindo as adicionadas pelo município.  </a:t>
            </a:r>
            <a:endParaRPr lang="pt-BR" sz="2500" dirty="0" smtClean="0"/>
          </a:p>
          <a:p>
            <a:pPr algn="just">
              <a:spcAft>
                <a:spcPts val="1000"/>
              </a:spcAft>
            </a:pPr>
            <a:r>
              <a:rPr lang="pt-BR" sz="2500" b="1" dirty="0" smtClean="0"/>
              <a:t>Unidade </a:t>
            </a:r>
            <a:r>
              <a:rPr lang="pt-BR" sz="2500" b="1" dirty="0"/>
              <a:t>de medida: </a:t>
            </a:r>
            <a:r>
              <a:rPr lang="pt-BR" sz="2500" dirty="0"/>
              <a:t>número inteiro (quantidade</a:t>
            </a:r>
            <a:r>
              <a:rPr lang="pt-BR" sz="2500" dirty="0" smtClean="0"/>
              <a:t>).</a:t>
            </a:r>
          </a:p>
          <a:p>
            <a:pPr algn="just">
              <a:spcAft>
                <a:spcPts val="1000"/>
              </a:spcAft>
            </a:pPr>
            <a:r>
              <a:rPr lang="pt-BR" sz="2500" b="1" dirty="0" smtClean="0"/>
              <a:t>Objetivo</a:t>
            </a:r>
            <a:r>
              <a:rPr lang="pt-BR" sz="2500" b="1" dirty="0"/>
              <a:t>: </a:t>
            </a:r>
            <a:r>
              <a:rPr lang="pt-BR" sz="2500" dirty="0"/>
              <a:t>medir a variedade de ações realizadas por escola pactuada. </a:t>
            </a:r>
            <a:endParaRPr lang="pt-BR" sz="2500" dirty="0" smtClean="0"/>
          </a:p>
          <a:p>
            <a:pPr algn="just">
              <a:spcAft>
                <a:spcPts val="1000"/>
              </a:spcAft>
            </a:pPr>
            <a:r>
              <a:rPr lang="pt-BR" sz="2500" b="1" dirty="0" smtClean="0"/>
              <a:t>Cálculo </a:t>
            </a:r>
            <a:r>
              <a:rPr lang="pt-BR" sz="2500" b="1" dirty="0"/>
              <a:t>do indicador: </a:t>
            </a:r>
            <a:r>
              <a:rPr lang="pt-BR" sz="2500" dirty="0"/>
              <a:t>Quantidade de tipo de ação realizada por escola. </a:t>
            </a:r>
            <a:endParaRPr lang="pt-BR" sz="2500" dirty="0" smtClean="0"/>
          </a:p>
          <a:p>
            <a:pPr algn="just">
              <a:spcAft>
                <a:spcPts val="1000"/>
              </a:spcAft>
            </a:pPr>
            <a:r>
              <a:rPr lang="pt-BR" sz="2500" dirty="0" smtClean="0"/>
              <a:t>Resultado </a:t>
            </a:r>
            <a:r>
              <a:rPr lang="pt-BR" sz="2500" dirty="0"/>
              <a:t>igual a zero, em todas as escolas, aplica-se a regra 1. Resultado igual a 1, em todas as escolas, indica que não houve variação de ações na escola. Aplica-se a regra 2. </a:t>
            </a:r>
            <a:endParaRPr lang="pt-BR" sz="2500" dirty="0" smtClean="0"/>
          </a:p>
          <a:p>
            <a:pPr algn="just">
              <a:spcAft>
                <a:spcPts val="1000"/>
              </a:spcAft>
            </a:pPr>
            <a:r>
              <a:rPr lang="pt-BR" sz="2500" dirty="0" smtClean="0"/>
              <a:t>Resultado </a:t>
            </a:r>
            <a:r>
              <a:rPr lang="pt-BR" sz="2500" dirty="0"/>
              <a:t>maior que 1, em todas as escolas, indica que houve variação das ações nas escolas. </a:t>
            </a:r>
          </a:p>
        </p:txBody>
      </p:sp>
    </p:spTree>
    <p:extLst>
      <p:ext uri="{BB962C8B-B14F-4D97-AF65-F5344CB8AC3E}">
        <p14:creationId xmlns:p14="http://schemas.microsoft.com/office/powerpoint/2010/main" val="285057761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647400" y="1335557"/>
            <a:ext cx="8154161" cy="54732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1000"/>
              </a:spcAft>
            </a:pPr>
            <a:r>
              <a:rPr lang="pt-BR" sz="2800" b="1" dirty="0"/>
              <a:t>Nome do indicador: </a:t>
            </a:r>
            <a:r>
              <a:rPr lang="pt-BR" sz="2800" dirty="0"/>
              <a:t>cobertura das ações de combate ao mosquito Aedes Aegypti nas escolas pactuadas.   </a:t>
            </a:r>
            <a:r>
              <a:rPr lang="pt-BR" sz="2800" b="1" dirty="0"/>
              <a:t>Unidade de medida: </a:t>
            </a:r>
            <a:r>
              <a:rPr lang="pt-BR" sz="2800" dirty="0"/>
              <a:t>percentual. </a:t>
            </a:r>
            <a:endParaRPr lang="pt-BR" sz="2800" dirty="0" smtClean="0"/>
          </a:p>
          <a:p>
            <a:pPr algn="just">
              <a:spcAft>
                <a:spcPts val="1000"/>
              </a:spcAft>
            </a:pPr>
            <a:r>
              <a:rPr lang="pt-BR" sz="2800" b="1" dirty="0" smtClean="0"/>
              <a:t>Objetivo</a:t>
            </a:r>
            <a:r>
              <a:rPr lang="pt-BR" sz="2800" b="1" dirty="0"/>
              <a:t>: </a:t>
            </a:r>
            <a:r>
              <a:rPr lang="pt-BR" sz="2800" dirty="0"/>
              <a:t>medir a cobertura das ações de combate ao mosquito Aedes Aegypti no total de escolas pactuadas.  </a:t>
            </a:r>
            <a:endParaRPr lang="pt-BR" sz="2800" dirty="0" smtClean="0"/>
          </a:p>
          <a:p>
            <a:pPr algn="just">
              <a:spcAft>
                <a:spcPts val="1000"/>
              </a:spcAft>
            </a:pPr>
            <a:endParaRPr lang="pt-BR" sz="2800" b="1" dirty="0" smtClean="0"/>
          </a:p>
          <a:p>
            <a:pPr algn="just">
              <a:spcAft>
                <a:spcPts val="1000"/>
              </a:spcAft>
            </a:pPr>
            <a:r>
              <a:rPr lang="pt-BR" sz="2800" b="1" dirty="0" smtClean="0"/>
              <a:t>Cálculo </a:t>
            </a:r>
            <a:r>
              <a:rPr lang="pt-BR" sz="2800" b="1" dirty="0"/>
              <a:t>do indicador: </a:t>
            </a:r>
            <a:endParaRPr lang="pt-BR" sz="2800" b="1" dirty="0" smtClean="0"/>
          </a:p>
          <a:p>
            <a:pPr algn="ctr">
              <a:spcAft>
                <a:spcPts val="1000"/>
              </a:spcAft>
            </a:pPr>
            <a:r>
              <a:rPr lang="pt-BR" sz="2800" dirty="0" smtClean="0"/>
              <a:t>Nº </a:t>
            </a:r>
            <a:r>
              <a:rPr lang="pt-BR" sz="2800" dirty="0"/>
              <a:t>de escolas pactuadas com registro da ação de combate ao mosquito Aedes Aegypti/ Nº de escolas pactuadas x 100 </a:t>
            </a:r>
            <a:endParaRPr lang="pt-BR" sz="2800" dirty="0" smtClean="0"/>
          </a:p>
          <a:p>
            <a:pPr algn="ctr">
              <a:spcAft>
                <a:spcPts val="1000"/>
              </a:spcAft>
            </a:pPr>
            <a:r>
              <a:rPr lang="pt-BR" sz="2800" dirty="0" smtClean="0"/>
              <a:t>Percentual </a:t>
            </a:r>
            <a:r>
              <a:rPr lang="pt-BR" sz="2800" dirty="0"/>
              <a:t>menor que 100%, aplica-se a regra 3.</a:t>
            </a:r>
          </a:p>
        </p:txBody>
      </p:sp>
      <p:sp>
        <p:nvSpPr>
          <p:cNvPr id="8" name="Retângulo 7"/>
          <p:cNvSpPr/>
          <p:nvPr/>
        </p:nvSpPr>
        <p:spPr>
          <a:xfrm>
            <a:off x="0" y="345196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pt-BR" sz="3600" b="1" dirty="0" smtClean="0">
                <a:solidFill>
                  <a:srgbClr val="A03021"/>
                </a:solidFill>
              </a:rPr>
              <a:t>MONITORAMENTO: </a:t>
            </a:r>
            <a:r>
              <a:rPr lang="pt-BR" sz="3600" b="1" dirty="0">
                <a:solidFill>
                  <a:srgbClr val="A03021"/>
                </a:solidFill>
              </a:rPr>
              <a:t>INDICADORES</a:t>
            </a:r>
          </a:p>
        </p:txBody>
      </p:sp>
    </p:spTree>
    <p:extLst>
      <p:ext uri="{BB962C8B-B14F-4D97-AF65-F5344CB8AC3E}">
        <p14:creationId xmlns:p14="http://schemas.microsoft.com/office/powerpoint/2010/main" val="62955612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6"/>
          <p:cNvSpPr/>
          <p:nvPr/>
        </p:nvSpPr>
        <p:spPr>
          <a:xfrm>
            <a:off x="426276" y="1693118"/>
            <a:ext cx="8439911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800" b="1" dirty="0"/>
              <a:t>Nome do indicador: </a:t>
            </a:r>
            <a:r>
              <a:rPr lang="pt-BR" sz="2800" dirty="0"/>
              <a:t>cobertura do PSE nas escolas pactuadas na adesão.  </a:t>
            </a:r>
            <a:endParaRPr lang="pt-BR" sz="2800" dirty="0" smtClean="0"/>
          </a:p>
          <a:p>
            <a:r>
              <a:rPr lang="pt-BR" sz="2800" b="1" dirty="0" smtClean="0"/>
              <a:t>Unidade </a:t>
            </a:r>
            <a:r>
              <a:rPr lang="pt-BR" sz="2800" b="1" dirty="0"/>
              <a:t>de medida: </a:t>
            </a:r>
            <a:r>
              <a:rPr lang="pt-BR" sz="2800" dirty="0" smtClean="0"/>
              <a:t>percentual.</a:t>
            </a:r>
          </a:p>
          <a:p>
            <a:r>
              <a:rPr lang="pt-BR" sz="2800" b="1" dirty="0" smtClean="0"/>
              <a:t>Objetivo</a:t>
            </a:r>
            <a:r>
              <a:rPr lang="pt-BR" sz="2800" b="1" dirty="0"/>
              <a:t>: </a:t>
            </a:r>
            <a:r>
              <a:rPr lang="pt-BR" sz="2800" dirty="0"/>
              <a:t>medir a cobertura do PSE no total de escolas pactuadas na adesão</a:t>
            </a:r>
            <a:r>
              <a:rPr lang="pt-BR" sz="2800" dirty="0" smtClean="0"/>
              <a:t>.</a:t>
            </a:r>
          </a:p>
          <a:p>
            <a:endParaRPr lang="pt-BR" sz="2800" dirty="0" smtClean="0"/>
          </a:p>
          <a:p>
            <a:r>
              <a:rPr lang="pt-BR" sz="2800" b="1" dirty="0" smtClean="0"/>
              <a:t>Cálculo </a:t>
            </a:r>
            <a:r>
              <a:rPr lang="pt-BR" sz="2800" b="1" dirty="0"/>
              <a:t>do indicador: </a:t>
            </a:r>
            <a:endParaRPr lang="pt-BR" sz="2800" b="1" dirty="0" smtClean="0"/>
          </a:p>
          <a:p>
            <a:pPr algn="ctr"/>
            <a:r>
              <a:rPr lang="pt-BR" sz="2800" dirty="0" smtClean="0"/>
              <a:t>Nº </a:t>
            </a:r>
            <a:r>
              <a:rPr lang="pt-BR" sz="2800" dirty="0"/>
              <a:t>de escolas com registro de ações do PSE /Nº de escolas pactuadas x 100 </a:t>
            </a:r>
            <a:endParaRPr lang="pt-BR" sz="2800" dirty="0" smtClean="0"/>
          </a:p>
          <a:p>
            <a:pPr algn="ctr"/>
            <a:r>
              <a:rPr lang="pt-BR" sz="2800" dirty="0" smtClean="0"/>
              <a:t>Resultado </a:t>
            </a:r>
            <a:r>
              <a:rPr lang="pt-BR" sz="2800" dirty="0"/>
              <a:t>igual a zero, aplica-se a regra 1; </a:t>
            </a:r>
            <a:endParaRPr lang="pt-BR" sz="2800" dirty="0" smtClean="0"/>
          </a:p>
          <a:p>
            <a:pPr algn="ctr"/>
            <a:r>
              <a:rPr lang="pt-BR" sz="2800" dirty="0" smtClean="0"/>
              <a:t>Resultado </a:t>
            </a:r>
            <a:r>
              <a:rPr lang="pt-BR" sz="2800" dirty="0"/>
              <a:t>menor que 100%, aplica-se a regra 4. </a:t>
            </a:r>
          </a:p>
        </p:txBody>
      </p:sp>
      <p:sp>
        <p:nvSpPr>
          <p:cNvPr id="8" name="Retângulo 7"/>
          <p:cNvSpPr/>
          <p:nvPr/>
        </p:nvSpPr>
        <p:spPr>
          <a:xfrm>
            <a:off x="0" y="345196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pt-BR" sz="3600" b="1" dirty="0" smtClean="0">
                <a:solidFill>
                  <a:srgbClr val="A03021"/>
                </a:solidFill>
              </a:rPr>
              <a:t>MONITORAMENTO: </a:t>
            </a:r>
            <a:r>
              <a:rPr lang="pt-BR" sz="3600" b="1" dirty="0">
                <a:solidFill>
                  <a:srgbClr val="A03021"/>
                </a:solidFill>
              </a:rPr>
              <a:t>INDICADORES</a:t>
            </a:r>
          </a:p>
        </p:txBody>
      </p:sp>
    </p:spTree>
    <p:extLst>
      <p:ext uri="{BB962C8B-B14F-4D97-AF65-F5344CB8AC3E}">
        <p14:creationId xmlns:p14="http://schemas.microsoft.com/office/powerpoint/2010/main" val="28855081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tângulo 5"/>
          <p:cNvSpPr/>
          <p:nvPr/>
        </p:nvSpPr>
        <p:spPr>
          <a:xfrm>
            <a:off x="1354215" y="158765"/>
            <a:ext cx="611190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3600" b="1" dirty="0" smtClean="0">
                <a:solidFill>
                  <a:srgbClr val="A03021"/>
                </a:solidFill>
              </a:rPr>
              <a:t>FICHA DE ATIVIDADE COLETIVA DO E-SUS </a:t>
            </a:r>
            <a:endParaRPr lang="pt-BR" sz="3600" b="1" dirty="0">
              <a:solidFill>
                <a:srgbClr val="A0302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1315" y="1728479"/>
            <a:ext cx="6598854" cy="48199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Retângulo 8"/>
          <p:cNvSpPr/>
          <p:nvPr/>
        </p:nvSpPr>
        <p:spPr>
          <a:xfrm>
            <a:off x="188002" y="3390900"/>
            <a:ext cx="2850473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2000" b="1" dirty="0">
                <a:solidFill>
                  <a:srgbClr val="A03021"/>
                </a:solidFill>
              </a:rPr>
              <a:t>Deve ser utilizada apenas uma Ficha de Atividade Coletiva por ação realizada. </a:t>
            </a:r>
            <a:endParaRPr lang="pt-BR" sz="2000" b="1" dirty="0" smtClean="0">
              <a:solidFill>
                <a:srgbClr val="A0302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5885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8700" y="1630094"/>
            <a:ext cx="6777047" cy="47230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Retângulo 7"/>
          <p:cNvSpPr/>
          <p:nvPr/>
        </p:nvSpPr>
        <p:spPr>
          <a:xfrm>
            <a:off x="1354215" y="158765"/>
            <a:ext cx="611190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3600" b="1" dirty="0" smtClean="0">
                <a:solidFill>
                  <a:srgbClr val="A03021"/>
                </a:solidFill>
              </a:rPr>
              <a:t>FICHA DE ATIVIDADE COLETIVA DO E-SUS </a:t>
            </a:r>
            <a:endParaRPr lang="pt-BR" sz="3600" b="1" dirty="0">
              <a:solidFill>
                <a:srgbClr val="A0302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547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4476" y="1424098"/>
            <a:ext cx="6529388" cy="49335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Retângulo 7"/>
          <p:cNvSpPr/>
          <p:nvPr/>
        </p:nvSpPr>
        <p:spPr>
          <a:xfrm>
            <a:off x="1354215" y="158765"/>
            <a:ext cx="611190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3600" b="1" dirty="0" smtClean="0">
                <a:solidFill>
                  <a:srgbClr val="A03021"/>
                </a:solidFill>
              </a:rPr>
              <a:t>FICHA DE ATIVIDADE COLETIVA DO E-SUS </a:t>
            </a:r>
            <a:endParaRPr lang="pt-BR" sz="3600" b="1" dirty="0">
              <a:solidFill>
                <a:srgbClr val="A0302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1146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1381125" y="1522413"/>
            <a:ext cx="6359525" cy="2936875"/>
          </a:xfrm>
          <a:prstGeom prst="rect">
            <a:avLst/>
          </a:prstGeom>
        </p:spPr>
        <p:txBody>
          <a:bodyPr anchor="ctr"/>
          <a:lstStyle/>
          <a:p>
            <a:pPr algn="ctr" eaLnBrk="1" hangingPunct="1">
              <a:lnSpc>
                <a:spcPct val="90000"/>
              </a:lnSpc>
              <a:defRPr/>
            </a:pPr>
            <a:r>
              <a:rPr lang="pt-BR" sz="4800" b="1" dirty="0">
                <a:solidFill>
                  <a:srgbClr val="A03021"/>
                </a:solidFill>
                <a:ea typeface="+mj-ea"/>
                <a:cs typeface="+mj-cs"/>
              </a:rPr>
              <a:t>Perguntas e Respostas</a:t>
            </a:r>
          </a:p>
        </p:txBody>
      </p:sp>
    </p:spTree>
    <p:extLst>
      <p:ext uri="{BB962C8B-B14F-4D97-AF65-F5344CB8AC3E}">
        <p14:creationId xmlns:p14="http://schemas.microsoft.com/office/powerpoint/2010/main" val="500291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 txBox="1">
            <a:spLocks/>
          </p:cNvSpPr>
          <p:nvPr/>
        </p:nvSpPr>
        <p:spPr>
          <a:xfrm>
            <a:off x="533400" y="2541588"/>
            <a:ext cx="7967663" cy="101441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defRPr/>
            </a:pPr>
            <a:r>
              <a:rPr lang="pt-BR" b="1" kern="0" dirty="0" smtClean="0">
                <a:solidFill>
                  <a:srgbClr val="960000"/>
                </a:solidFill>
                <a:latin typeface="+mn-lt"/>
                <a:ea typeface="Tahoma" pitchFamily="34" charset="0"/>
                <a:cs typeface="Tahoma" pitchFamily="34" charset="0"/>
              </a:rPr>
              <a:t>Avalie a </a:t>
            </a:r>
            <a:r>
              <a:rPr lang="pt-BR" b="1" kern="0" dirty="0" err="1" smtClean="0">
                <a:solidFill>
                  <a:srgbClr val="960000"/>
                </a:solidFill>
                <a:latin typeface="+mn-lt"/>
                <a:ea typeface="Tahoma" pitchFamily="34" charset="0"/>
                <a:cs typeface="Tahoma" pitchFamily="34" charset="0"/>
              </a:rPr>
              <a:t>webpalestra</a:t>
            </a:r>
            <a:r>
              <a:rPr lang="pt-BR" b="1" kern="0" dirty="0" smtClean="0">
                <a:solidFill>
                  <a:srgbClr val="960000"/>
                </a:solidFill>
                <a:latin typeface="+mn-lt"/>
                <a:ea typeface="Tahoma" pitchFamily="34" charset="0"/>
                <a:cs typeface="Tahoma" pitchFamily="34" charset="0"/>
              </a:rPr>
              <a:t> de hoje:</a:t>
            </a:r>
          </a:p>
          <a:p>
            <a:pPr algn="ctr">
              <a:defRPr/>
            </a:pPr>
            <a:r>
              <a:rPr lang="pt-BR" dirty="0">
                <a:solidFill>
                  <a:srgbClr val="A03021"/>
                </a:solidFill>
                <a:latin typeface="+mn-lt"/>
                <a:hlinkClick r:id="rId2"/>
              </a:rPr>
              <a:t>https://</a:t>
            </a:r>
            <a:r>
              <a:rPr lang="pt-BR" dirty="0" smtClean="0">
                <a:solidFill>
                  <a:srgbClr val="A03021"/>
                </a:solidFill>
                <a:latin typeface="+mn-lt"/>
                <a:hlinkClick r:id="rId2"/>
              </a:rPr>
              <a:t>goo.gl/forms/xSMaKlFM6l9IFS652</a:t>
            </a:r>
            <a:r>
              <a:rPr lang="pt-BR" dirty="0" smtClean="0">
                <a:solidFill>
                  <a:srgbClr val="A03021"/>
                </a:solidFill>
                <a:latin typeface="+mn-lt"/>
              </a:rPr>
              <a:t> </a:t>
            </a:r>
            <a:endParaRPr lang="pt-BR" dirty="0">
              <a:solidFill>
                <a:srgbClr val="A0302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59253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463" y="455719"/>
            <a:ext cx="5500687" cy="44127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0379" y="553374"/>
            <a:ext cx="4223621" cy="3551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473123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264" y="539582"/>
            <a:ext cx="8677274" cy="48888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673002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 2"/>
          <p:cNvSpPr/>
          <p:nvPr/>
        </p:nvSpPr>
        <p:spPr>
          <a:xfrm>
            <a:off x="2167373" y="119642"/>
            <a:ext cx="459537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4000" b="1" kern="0" dirty="0" smtClean="0">
                <a:solidFill>
                  <a:srgbClr val="A03021"/>
                </a:solidFill>
                <a:ea typeface="Tahoma" pitchFamily="34" charset="0"/>
                <a:cs typeface="Tahoma" pitchFamily="34" charset="0"/>
              </a:rPr>
              <a:t>12 ações  monitoradas </a:t>
            </a:r>
            <a:endParaRPr lang="pt-BR" sz="4000" b="1" kern="0" dirty="0">
              <a:solidFill>
                <a:srgbClr val="A03021"/>
              </a:solidFill>
              <a:ea typeface="Tahoma" pitchFamily="34" charset="0"/>
              <a:cs typeface="Tahoma" pitchFamily="34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8093" y="1568669"/>
            <a:ext cx="6589714" cy="51329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312565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502" y="745540"/>
            <a:ext cx="8734160" cy="457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246016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5181" y="431121"/>
            <a:ext cx="5148262" cy="57558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200644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9325" y="497735"/>
            <a:ext cx="4254530" cy="47410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tângulo 5"/>
          <p:cNvSpPr/>
          <p:nvPr/>
        </p:nvSpPr>
        <p:spPr>
          <a:xfrm>
            <a:off x="1475385" y="5433534"/>
            <a:ext cx="5946347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3200" b="1" dirty="0" smtClean="0">
                <a:solidFill>
                  <a:srgbClr val="C00000"/>
                </a:solidFill>
              </a:rPr>
              <a:t>Ação é </a:t>
            </a:r>
            <a:r>
              <a:rPr lang="pt-BR" sz="3200" b="1" dirty="0">
                <a:solidFill>
                  <a:srgbClr val="C00000"/>
                </a:solidFill>
              </a:rPr>
              <a:t>obrigatória para todas as </a:t>
            </a:r>
            <a:endParaRPr lang="pt-BR" sz="3200" b="1" dirty="0" smtClean="0">
              <a:solidFill>
                <a:srgbClr val="C00000"/>
              </a:solidFill>
            </a:endParaRPr>
          </a:p>
          <a:p>
            <a:pPr algn="ctr"/>
            <a:r>
              <a:rPr lang="pt-BR" sz="3200" b="1" dirty="0" smtClean="0">
                <a:solidFill>
                  <a:srgbClr val="C00000"/>
                </a:solidFill>
              </a:rPr>
              <a:t>escolas pactuadas</a:t>
            </a:r>
            <a:endParaRPr lang="pt-BR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335922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Tema do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o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o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Tema do 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395</TotalTime>
  <Words>1239</Words>
  <Application>Microsoft Office PowerPoint</Application>
  <PresentationFormat>Apresentação na tela (4:3)</PresentationFormat>
  <Paragraphs>107</Paragraphs>
  <Slides>39</Slides>
  <Notes>1</Notes>
  <HiddenSlides>0</HiddenSlides>
  <MMClips>0</MMClips>
  <ScaleCrop>false</ScaleCrop>
  <HeadingPairs>
    <vt:vector size="6" baseType="variant">
      <vt:variant>
        <vt:lpstr>Fontes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39</vt:i4>
      </vt:variant>
    </vt:vector>
  </HeadingPairs>
  <TitlesOfParts>
    <vt:vector size="46" baseType="lpstr">
      <vt:lpstr>Microsoft YaHei</vt:lpstr>
      <vt:lpstr>Arial</vt:lpstr>
      <vt:lpstr>Calibri</vt:lpstr>
      <vt:lpstr>Calibri Light</vt:lpstr>
      <vt:lpstr>Lucida Sans Unicode</vt:lpstr>
      <vt:lpstr>Tahoma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>UFSC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Telessaude SC</dc:creator>
  <cp:lastModifiedBy>Telessaude</cp:lastModifiedBy>
  <cp:revision>51</cp:revision>
  <dcterms:created xsi:type="dcterms:W3CDTF">2016-04-20T14:24:45Z</dcterms:created>
  <dcterms:modified xsi:type="dcterms:W3CDTF">2017-08-17T17:03:55Z</dcterms:modified>
</cp:coreProperties>
</file>