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69" r:id="rId5"/>
    <p:sldId id="262" r:id="rId6"/>
    <p:sldId id="272" r:id="rId7"/>
    <p:sldId id="273" r:id="rId8"/>
    <p:sldId id="274" r:id="rId9"/>
    <p:sldId id="275" r:id="rId10"/>
    <p:sldId id="276" r:id="rId11"/>
    <p:sldId id="277" r:id="rId12"/>
    <p:sldId id="271" r:id="rId13"/>
    <p:sldId id="279" r:id="rId14"/>
    <p:sldId id="280" r:id="rId15"/>
    <p:sldId id="281" r:id="rId16"/>
    <p:sldId id="264" r:id="rId17"/>
    <p:sldId id="283" r:id="rId18"/>
    <p:sldId id="278" r:id="rId19"/>
    <p:sldId id="285" r:id="rId20"/>
    <p:sldId id="288" r:id="rId21"/>
    <p:sldId id="287" r:id="rId22"/>
    <p:sldId id="289" r:id="rId23"/>
    <p:sldId id="290" r:id="rId24"/>
    <p:sldId id="292" r:id="rId25"/>
    <p:sldId id="291" r:id="rId26"/>
    <p:sldId id="294" r:id="rId27"/>
    <p:sldId id="259" r:id="rId28"/>
    <p:sldId id="293" r:id="rId29"/>
    <p:sldId id="297" r:id="rId30"/>
    <p:sldId id="298" r:id="rId31"/>
    <p:sldId id="282" r:id="rId32"/>
    <p:sldId id="301" r:id="rId33"/>
    <p:sldId id="302" r:id="rId34"/>
    <p:sldId id="296" r:id="rId35"/>
    <p:sldId id="304" r:id="rId36"/>
    <p:sldId id="303" r:id="rId37"/>
    <p:sldId id="305" r:id="rId38"/>
    <p:sldId id="295" r:id="rId39"/>
    <p:sldId id="260" r:id="rId40"/>
    <p:sldId id="306" r:id="rId41"/>
    <p:sldId id="307" r:id="rId4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essaude SC" initials="Tele SC" lastIdx="4" clrIdx="0">
    <p:extLst>
      <p:ext uri="{19B8F6BF-5375-455C-9EA6-DF929625EA0E}">
        <p15:presenceInfo xmlns:p15="http://schemas.microsoft.com/office/powerpoint/2012/main" userId="Telessaude S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3021"/>
    <a:srgbClr val="1E2314"/>
    <a:srgbClr val="BEBAB9"/>
    <a:srgbClr val="779A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7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4-25T09:29:19.950" idx="1">
    <p:pos x="5314" y="784"/>
    <p:text>Configurações da sombra da imagem:
Botão diretiro&gt;Formatar imagem&gt;Sombra
Transparência 50%
Tamanho 100%
Esfumado 2pt
Ângulo 45º
Distância 3 pt</p:text>
    <p:extLst>
      <p:ext uri="{C676402C-5697-4E1C-873F-D02D1690AC5C}">
        <p15:threadingInfo xmlns:p15="http://schemas.microsoft.com/office/powerpoint/2012/main" timeZoneBias="1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4-25T09:48:39.233" idx="4">
    <p:pos x="5329" y="669"/>
    <p:text>Configurações da sombra da tabela:
Botão diretiro&gt;Formatar imagem&gt;Sombra
Transparência 50%
Tamanho 100%
Esfumado 2pt
Ângulo 45º
Distância 3 pt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09/08/2017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066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09/08/2017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8517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09/08/2017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6834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09/08/2017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0658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09/08/2017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1155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09/08/2017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6286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09/08/2017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4299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09/08/2017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428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09/08/2017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0895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09/08/2017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399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09/08/2017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2641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F536F-B62C-4B7D-B77D-459E659F02DD}" type="datetimeFigureOut">
              <a:rPr lang="pt-BR" smtClean="0"/>
              <a:t>09/08/2017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783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1.xml"/><Relationship Id="rId4" Type="http://schemas.openxmlformats.org/officeDocument/2006/relationships/image" Target="../media/image3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mailto:celia_diefenbach@hotmail.com" TargetMode="Externa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mnf.org.br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hyperlink" Target="https://goo.gl/forms/xSMaKlFM6l9IFS652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 txBox="1">
            <a:spLocks/>
          </p:cNvSpPr>
          <p:nvPr/>
        </p:nvSpPr>
        <p:spPr bwMode="auto">
          <a:xfrm>
            <a:off x="3520409" y="4467312"/>
            <a:ext cx="1900688" cy="377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pt-BR"/>
            </a:defPPr>
            <a:lvl1pPr marR="0" lvl="0" indent="0" algn="ctr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400" b="1" i="0" u="none" strike="noStrike" kern="0" cap="none" spc="0" normalizeH="0" baseline="0">
                <a:ln>
                  <a:noFill/>
                </a:ln>
                <a:solidFill>
                  <a:srgbClr val="960000"/>
                </a:solidFill>
                <a:uLnTx/>
                <a:uFillTx/>
                <a:latin typeface="+mj-lt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pt-BR" sz="2400" dirty="0" smtClean="0">
                <a:solidFill>
                  <a:srgbClr val="BEBAB9"/>
                </a:solidFill>
              </a:rPr>
              <a:t>apresentam</a:t>
            </a:r>
            <a:endParaRPr lang="pt-BR" sz="2400" dirty="0">
              <a:solidFill>
                <a:srgbClr val="BEBAB9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110" y="2496069"/>
            <a:ext cx="2022615" cy="1418519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47" t="57446" r="2792" b="2942"/>
          <a:stretch/>
        </p:blipFill>
        <p:spPr>
          <a:xfrm>
            <a:off x="3680760" y="2352987"/>
            <a:ext cx="1426881" cy="1704681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676" y="2352987"/>
            <a:ext cx="2621573" cy="18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49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/>
          <p:nvPr/>
        </p:nvPicPr>
        <p:blipFill>
          <a:blip r:embed="rId2"/>
          <a:stretch>
            <a:fillRect/>
          </a:stretch>
        </p:blipFill>
        <p:spPr>
          <a:xfrm>
            <a:off x="216360" y="360000"/>
            <a:ext cx="8777520" cy="61138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2417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/>
          <p:nvPr/>
        </p:nvPicPr>
        <p:blipFill>
          <a:blip r:embed="rId2"/>
          <a:stretch>
            <a:fillRect/>
          </a:stretch>
        </p:blipFill>
        <p:spPr>
          <a:xfrm>
            <a:off x="241760" y="605800"/>
            <a:ext cx="8564400" cy="56847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76817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707106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</a:rPr>
              <a:t>Experiência com o </a:t>
            </a:r>
            <a:r>
              <a:rPr lang="pt-BR" sz="3600" b="1" dirty="0" err="1" smtClean="0">
                <a:solidFill>
                  <a:srgbClr val="A03021"/>
                </a:solidFill>
                <a:latin typeface="+mn-lt"/>
              </a:rPr>
              <a:t>Telessaúde</a:t>
            </a:r>
            <a:r>
              <a:rPr lang="pt-BR" sz="3600" b="1" smtClean="0">
                <a:solidFill>
                  <a:srgbClr val="A03021"/>
                </a:solidFill>
                <a:latin typeface="+mn-lt"/>
              </a:rPr>
              <a:t> SC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467544" y="1309671"/>
            <a:ext cx="8229600" cy="41073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pt-BR" sz="3000" dirty="0"/>
              <a:t>O uso dessa ferramenta em nossas </a:t>
            </a:r>
            <a:r>
              <a:rPr lang="pt-BR" sz="3000" dirty="0" smtClean="0"/>
              <a:t>atividades, </a:t>
            </a:r>
            <a:r>
              <a:rPr lang="pt-BR" sz="3000" dirty="0"/>
              <a:t>tanto no </a:t>
            </a:r>
            <a:r>
              <a:rPr lang="pt-BR" sz="3000" dirty="0" smtClean="0"/>
              <a:t>manejo individual </a:t>
            </a:r>
            <a:r>
              <a:rPr lang="pt-BR" sz="3000" dirty="0"/>
              <a:t>dos casos como em relação aos projetos, fez parte </a:t>
            </a:r>
            <a:r>
              <a:rPr lang="pt-BR" sz="3000" dirty="0" smtClean="0"/>
              <a:t>do </a:t>
            </a:r>
            <a:r>
              <a:rPr lang="pt-BR" sz="3000" dirty="0"/>
              <a:t>processo de trabalho da equipe na construção </a:t>
            </a:r>
            <a:r>
              <a:rPr lang="pt-BR" sz="3000" dirty="0" smtClean="0"/>
              <a:t>do conhecimento </a:t>
            </a:r>
            <a:r>
              <a:rPr lang="pt-BR" sz="3000" dirty="0"/>
              <a:t>de </a:t>
            </a:r>
            <a:r>
              <a:rPr lang="pt-BR" sz="3000" dirty="0" smtClean="0"/>
              <a:t>forma </a:t>
            </a:r>
            <a:r>
              <a:rPr lang="pt-BR" sz="3000" dirty="0"/>
              <a:t>mais atualizada e qualificada. E menos </a:t>
            </a:r>
            <a:r>
              <a:rPr lang="pt-BR" sz="3000" dirty="0" smtClean="0"/>
              <a:t>solitária...</a:t>
            </a:r>
            <a:endParaRPr lang="pt-BR" sz="3000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pt-BR" sz="3000" dirty="0" smtClean="0"/>
              <a:t>A </a:t>
            </a:r>
            <a:r>
              <a:rPr lang="pt-BR" sz="3000" dirty="0"/>
              <a:t>equipe ter um espaço na agenda para acessar essas ferramentas de apoio </a:t>
            </a:r>
            <a:r>
              <a:rPr lang="pt-BR" sz="3000" dirty="0" smtClean="0"/>
              <a:t>se </a:t>
            </a:r>
            <a:r>
              <a:rPr lang="pt-BR" sz="3000" dirty="0"/>
              <a:t>faz essencial!  </a:t>
            </a:r>
          </a:p>
        </p:txBody>
      </p:sp>
      <p:sp>
        <p:nvSpPr>
          <p:cNvPr id="4" name="Retângulo 3"/>
          <p:cNvSpPr/>
          <p:nvPr/>
        </p:nvSpPr>
        <p:spPr>
          <a:xfrm>
            <a:off x="467544" y="5416982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pt-BR" dirty="0">
                <a:latin typeface="Calibri" panose="020F0502020204030204" pitchFamily="34" charset="0"/>
                <a:cs typeface="Calibri" panose="020F0502020204030204" pitchFamily="34" charset="0"/>
              </a:rPr>
              <a:t>Na perspectiva de uma unidade básica de saúde.</a:t>
            </a:r>
          </a:p>
        </p:txBody>
      </p:sp>
    </p:spTree>
    <p:extLst>
      <p:ext uri="{BB962C8B-B14F-4D97-AF65-F5344CB8AC3E}">
        <p14:creationId xmlns:p14="http://schemas.microsoft.com/office/powerpoint/2010/main" val="2028898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707106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</a:rPr>
              <a:t>Experiência do excesso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467544" y="1623796"/>
            <a:ext cx="8229600" cy="33944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600" dirty="0"/>
              <a:t>Um General Practice (medico da SF </a:t>
            </a:r>
            <a:r>
              <a:rPr lang="pt-BR" sz="2600" dirty="0" smtClean="0"/>
              <a:t>inglês) atende </a:t>
            </a:r>
            <a:r>
              <a:rPr lang="pt-BR" sz="2600" dirty="0"/>
              <a:t>2000 mil </a:t>
            </a:r>
            <a:r>
              <a:rPr lang="pt-BR" sz="2600" dirty="0" smtClean="0"/>
              <a:t>pessoas;</a:t>
            </a:r>
            <a:endParaRPr lang="pt-BR" sz="2600" dirty="0"/>
          </a:p>
          <a:p>
            <a:r>
              <a:rPr lang="pt-BR" sz="2600" dirty="0"/>
              <a:t>Uma APS cubana atende 1500 </a:t>
            </a:r>
            <a:r>
              <a:rPr lang="pt-BR" sz="2600" dirty="0" smtClean="0"/>
              <a:t>pessoas; </a:t>
            </a:r>
            <a:endParaRPr lang="pt-BR" sz="2600" dirty="0"/>
          </a:p>
          <a:p>
            <a:r>
              <a:rPr lang="pt-BR" sz="2600" dirty="0" smtClean="0"/>
              <a:t>Pela portaria </a:t>
            </a:r>
            <a:r>
              <a:rPr lang="pt-BR" sz="2600" dirty="0"/>
              <a:t>2355 do </a:t>
            </a:r>
            <a:r>
              <a:rPr lang="pt-BR" sz="2600" dirty="0" smtClean="0"/>
              <a:t>Ministério </a:t>
            </a:r>
            <a:r>
              <a:rPr lang="pt-BR" sz="2600" dirty="0"/>
              <a:t>da </a:t>
            </a:r>
            <a:r>
              <a:rPr lang="pt-BR" sz="2600" dirty="0" smtClean="0"/>
              <a:t>Saúde </a:t>
            </a:r>
            <a:r>
              <a:rPr lang="pt-BR" sz="2600" dirty="0"/>
              <a:t>de </a:t>
            </a:r>
            <a:r>
              <a:rPr lang="pt-BR" sz="2600" dirty="0" smtClean="0"/>
              <a:t>2013, </a:t>
            </a:r>
            <a:r>
              <a:rPr lang="pt-BR" sz="2600" dirty="0"/>
              <a:t>a média é 3000 mil </a:t>
            </a:r>
            <a:r>
              <a:rPr lang="pt-BR" sz="2600" dirty="0" smtClean="0"/>
              <a:t>pessoas e </a:t>
            </a:r>
            <a:r>
              <a:rPr lang="pt-BR" sz="2600" dirty="0"/>
              <a:t>pode chegar a uma população máxima </a:t>
            </a:r>
            <a:r>
              <a:rPr lang="pt-BR" sz="2600" dirty="0" smtClean="0"/>
              <a:t>de 4000. Sendo </a:t>
            </a:r>
            <a:r>
              <a:rPr lang="pt-BR" sz="2600" dirty="0"/>
              <a:t>que muitas dessas  unidades tem um dimensionamento populacional </a:t>
            </a:r>
            <a:r>
              <a:rPr lang="pt-BR" sz="2600" dirty="0" smtClean="0"/>
              <a:t>ainda </a:t>
            </a:r>
            <a:r>
              <a:rPr lang="pt-BR" sz="2600" dirty="0"/>
              <a:t>maior que esse</a:t>
            </a:r>
            <a:r>
              <a:rPr lang="pt-BR" sz="3000" dirty="0" smtClean="0"/>
              <a:t>.</a:t>
            </a:r>
          </a:p>
          <a:p>
            <a:pPr algn="ctr"/>
            <a:endParaRPr lang="pt-BR" sz="30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945338" y="4695568"/>
            <a:ext cx="72740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/>
              <a:t>Como conciliar construção do conhecimento  e </a:t>
            </a:r>
            <a:r>
              <a:rPr lang="pt-BR" sz="3000" dirty="0" smtClean="0"/>
              <a:t>resolutividade </a:t>
            </a:r>
            <a:r>
              <a:rPr lang="pt-BR" sz="3000" dirty="0"/>
              <a:t>com o dobro do trabalho que estamos sendo submetidos?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389486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707106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</a:rPr>
              <a:t>A quebra de paradigmas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467544" y="1194485"/>
            <a:ext cx="8229600" cy="33944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000" dirty="0"/>
              <a:t>O caso D. Maria com queixa de palpitação em uma abordagem direcionada:</a:t>
            </a:r>
          </a:p>
          <a:p>
            <a:pPr marL="0" indent="0">
              <a:buNone/>
            </a:pPr>
            <a:r>
              <a:rPr lang="pt-BR" sz="3000" dirty="0"/>
              <a:t>Que patologias </a:t>
            </a:r>
            <a:r>
              <a:rPr lang="pt-BR" sz="3000" dirty="0" smtClean="0"/>
              <a:t>estão </a:t>
            </a:r>
            <a:r>
              <a:rPr lang="pt-BR" sz="3000" dirty="0"/>
              <a:t>causando os sintomas?</a:t>
            </a:r>
          </a:p>
          <a:p>
            <a:pPr marL="0" indent="0">
              <a:buNone/>
            </a:pPr>
            <a:r>
              <a:rPr lang="pt-BR" sz="3000" dirty="0"/>
              <a:t>Qual é a doença?</a:t>
            </a:r>
          </a:p>
          <a:p>
            <a:pPr marL="0" indent="0" algn="just">
              <a:buNone/>
            </a:pPr>
            <a:endParaRPr lang="pt-BR" sz="3000" dirty="0"/>
          </a:p>
        </p:txBody>
      </p:sp>
      <p:pic>
        <p:nvPicPr>
          <p:cNvPr id="4" name="Imagem 3"/>
          <p:cNvPicPr/>
          <p:nvPr/>
        </p:nvPicPr>
        <p:blipFill>
          <a:blip r:embed="rId2"/>
          <a:stretch>
            <a:fillRect/>
          </a:stretch>
        </p:blipFill>
        <p:spPr>
          <a:xfrm>
            <a:off x="3485134" y="3785260"/>
            <a:ext cx="2373840" cy="2661840"/>
          </a:xfrm>
          <a:prstGeom prst="rect">
            <a:avLst/>
          </a:prstGeom>
          <a:ln>
            <a:noFill/>
          </a:ln>
        </p:spPr>
      </p:pic>
      <p:sp>
        <p:nvSpPr>
          <p:cNvPr id="5" name="CustomShape 4"/>
          <p:cNvSpPr/>
          <p:nvPr/>
        </p:nvSpPr>
        <p:spPr>
          <a:xfrm>
            <a:off x="5858974" y="4179413"/>
            <a:ext cx="2301840" cy="4564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r>
              <a:rPr lang="pt-BR" dirty="0"/>
              <a:t>Esta é a paciente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48712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410544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85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</a:rPr>
              <a:t>Experiência dos estudos de caso 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  <a:p>
            <a:pPr algn="ctr">
              <a:lnSpc>
                <a:spcPct val="85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</a:rPr>
              <a:t>e o olhar integra</a:t>
            </a:r>
            <a:r>
              <a:rPr lang="pt-BR" sz="3600" dirty="0">
                <a:solidFill>
                  <a:srgbClr val="A03021"/>
                </a:solidFill>
                <a:latin typeface="+mn-lt"/>
              </a:rPr>
              <a:t>l</a:t>
            </a:r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4739503" y="1890760"/>
            <a:ext cx="3781314" cy="441094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pt-BR" sz="3000" dirty="0"/>
              <a:t>O caso D. Maria com queixa </a:t>
            </a:r>
            <a:r>
              <a:rPr lang="pt-BR" sz="3000" dirty="0" smtClean="0"/>
              <a:t>de </a:t>
            </a:r>
            <a:r>
              <a:rPr lang="pt-BR" sz="3000" dirty="0"/>
              <a:t>palpitação </a:t>
            </a:r>
            <a:r>
              <a:rPr lang="pt-BR" sz="3000" dirty="0" smtClean="0"/>
              <a:t>atendida dentro </a:t>
            </a:r>
            <a:r>
              <a:rPr lang="pt-BR" sz="3000" dirty="0"/>
              <a:t>dos </a:t>
            </a:r>
            <a:r>
              <a:rPr lang="pt-BR" sz="3000" dirty="0" smtClean="0"/>
              <a:t>princípios </a:t>
            </a:r>
            <a:r>
              <a:rPr lang="pt-BR" sz="3000" dirty="0"/>
              <a:t>de </a:t>
            </a:r>
            <a:r>
              <a:rPr lang="pt-BR" sz="3000" dirty="0" smtClean="0"/>
              <a:t>uma </a:t>
            </a:r>
            <a:r>
              <a:rPr lang="pt-BR" sz="3000" dirty="0"/>
              <a:t>avaliação </a:t>
            </a:r>
            <a:r>
              <a:rPr lang="pt-BR" sz="3000" dirty="0" smtClean="0"/>
              <a:t>contextualizada e </a:t>
            </a:r>
            <a:r>
              <a:rPr lang="pt-BR" sz="3000" dirty="0"/>
              <a:t>humanizada</a:t>
            </a:r>
          </a:p>
          <a:p>
            <a:pPr algn="r">
              <a:buNone/>
            </a:pPr>
            <a:endParaRPr lang="pt-BR" sz="2400" dirty="0"/>
          </a:p>
        </p:txBody>
      </p:sp>
      <p:pic>
        <p:nvPicPr>
          <p:cNvPr id="6" name="Imagem 5"/>
          <p:cNvPicPr/>
          <p:nvPr/>
        </p:nvPicPr>
        <p:blipFill>
          <a:blip r:embed="rId2"/>
          <a:stretch>
            <a:fillRect/>
          </a:stretch>
        </p:blipFill>
        <p:spPr>
          <a:xfrm>
            <a:off x="480374" y="1865312"/>
            <a:ext cx="4389840" cy="4461840"/>
          </a:xfrm>
          <a:prstGeom prst="rect">
            <a:avLst/>
          </a:prstGeom>
          <a:ln>
            <a:noFill/>
          </a:ln>
          <a:effectLst>
            <a:outerShdw blurRad="25400" dist="38100" dir="2700000" algn="ctr" rotWithShape="0">
              <a:srgbClr val="000000">
                <a:alpha val="5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41836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410544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</a:rPr>
              <a:t>Princípios: </a:t>
            </a:r>
            <a:endParaRPr lang="pt-BR" sz="3600" b="1" dirty="0" smtClean="0">
              <a:solidFill>
                <a:srgbClr val="A03021"/>
              </a:solidFill>
              <a:latin typeface="+mn-lt"/>
            </a:endParaRPr>
          </a:p>
          <a:p>
            <a:pPr algn="ctr">
              <a:lnSpc>
                <a:spcPct val="100000"/>
              </a:lnSpc>
            </a:pPr>
            <a:r>
              <a:rPr lang="pt-BR" sz="3600" b="1" dirty="0" err="1" smtClean="0">
                <a:solidFill>
                  <a:srgbClr val="A03021"/>
                </a:solidFill>
                <a:latin typeface="+mn-lt"/>
              </a:rPr>
              <a:t>Intersetorialidade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</a:rPr>
              <a:t>, Integralidade e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  <a:p>
            <a:pPr algn="ctr">
              <a:lnSpc>
                <a:spcPct val="100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</a:rPr>
              <a:t>Longitudinalidade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699735" y="2355540"/>
            <a:ext cx="8327682" cy="1404156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400" dirty="0"/>
              <a:t>Conforme Pinheiro</a:t>
            </a:r>
            <a:r>
              <a:rPr lang="pt-BR" sz="2400" dirty="0" smtClean="0"/>
              <a:t>: “o cotidiano </a:t>
            </a:r>
            <a:r>
              <a:rPr lang="pt-BR" sz="2400" dirty="0"/>
              <a:t>nas Instituições de </a:t>
            </a:r>
            <a:r>
              <a:rPr lang="pt-BR" sz="2400" dirty="0"/>
              <a:t>S</a:t>
            </a:r>
            <a:r>
              <a:rPr lang="pt-BR" sz="2400" dirty="0" smtClean="0"/>
              <a:t>aúde </a:t>
            </a:r>
            <a:r>
              <a:rPr lang="pt-BR" sz="2400" dirty="0"/>
              <a:t>surge como </a:t>
            </a:r>
            <a:r>
              <a:rPr lang="pt-BR" sz="2400" dirty="0" smtClean="0"/>
              <a:t>espaço (...) </a:t>
            </a:r>
            <a:r>
              <a:rPr lang="pt-BR" sz="2400" dirty="0"/>
              <a:t>de construção </a:t>
            </a:r>
            <a:r>
              <a:rPr lang="pt-BR" sz="2400" dirty="0" smtClean="0"/>
              <a:t>de práticas </a:t>
            </a:r>
            <a:r>
              <a:rPr lang="pt-BR" sz="2400" dirty="0"/>
              <a:t>de novas formas de agir social, nas quais a integralidade pode se materializar como princípio, direito e serviço na atenção e cuidado em </a:t>
            </a:r>
            <a:r>
              <a:rPr lang="pt-BR" sz="2400" dirty="0" smtClean="0"/>
              <a:t>saúde.”</a:t>
            </a:r>
            <a:endParaRPr lang="pt-BR" sz="2400" dirty="0"/>
          </a:p>
        </p:txBody>
      </p:sp>
      <p:pic>
        <p:nvPicPr>
          <p:cNvPr id="7" name="Imagem 6"/>
          <p:cNvPicPr/>
          <p:nvPr/>
        </p:nvPicPr>
        <p:blipFill>
          <a:blip r:embed="rId2"/>
          <a:stretch>
            <a:fillRect/>
          </a:stretch>
        </p:blipFill>
        <p:spPr>
          <a:xfrm>
            <a:off x="2790893" y="4168346"/>
            <a:ext cx="4145367" cy="226168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5467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560173" y="410544"/>
            <a:ext cx="7982463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</a:rPr>
              <a:t>Princípios: Acolhimento/Acessibilidade</a:t>
            </a:r>
          </a:p>
        </p:txBody>
      </p:sp>
      <p:pic>
        <p:nvPicPr>
          <p:cNvPr id="6" name="Imagem 5"/>
          <p:cNvPicPr/>
          <p:nvPr/>
        </p:nvPicPr>
        <p:blipFill>
          <a:blip r:embed="rId2"/>
          <a:stretch>
            <a:fillRect/>
          </a:stretch>
        </p:blipFill>
        <p:spPr>
          <a:xfrm>
            <a:off x="694666" y="3646533"/>
            <a:ext cx="2298600" cy="2730600"/>
          </a:xfrm>
          <a:prstGeom prst="rect">
            <a:avLst/>
          </a:prstGeom>
          <a:ln>
            <a:noFill/>
          </a:ln>
        </p:spPr>
      </p:pic>
      <p:pic>
        <p:nvPicPr>
          <p:cNvPr id="7" name="Imagem 6"/>
          <p:cNvPicPr/>
          <p:nvPr/>
        </p:nvPicPr>
        <p:blipFill>
          <a:blip r:embed="rId3"/>
          <a:stretch>
            <a:fillRect/>
          </a:stretch>
        </p:blipFill>
        <p:spPr>
          <a:xfrm>
            <a:off x="622666" y="1270533"/>
            <a:ext cx="1722600" cy="2298600"/>
          </a:xfrm>
          <a:prstGeom prst="rect">
            <a:avLst/>
          </a:prstGeom>
          <a:ln>
            <a:noFill/>
          </a:ln>
        </p:spPr>
      </p:pic>
      <p:pic>
        <p:nvPicPr>
          <p:cNvPr id="8" name="Imagem 7"/>
          <p:cNvPicPr/>
          <p:nvPr/>
        </p:nvPicPr>
        <p:blipFill>
          <a:blip r:embed="rId4"/>
          <a:stretch>
            <a:fillRect/>
          </a:stretch>
        </p:blipFill>
        <p:spPr>
          <a:xfrm>
            <a:off x="3358666" y="3862533"/>
            <a:ext cx="5394600" cy="2517120"/>
          </a:xfrm>
          <a:prstGeom prst="rect">
            <a:avLst/>
          </a:prstGeom>
          <a:ln>
            <a:noFill/>
          </a:ln>
        </p:spPr>
      </p:pic>
      <p:pic>
        <p:nvPicPr>
          <p:cNvPr id="9" name="Imagem 8"/>
          <p:cNvPicPr/>
          <p:nvPr/>
        </p:nvPicPr>
        <p:blipFill>
          <a:blip r:embed="rId5"/>
          <a:stretch>
            <a:fillRect/>
          </a:stretch>
        </p:blipFill>
        <p:spPr>
          <a:xfrm>
            <a:off x="5230666" y="1198533"/>
            <a:ext cx="1869120" cy="2589120"/>
          </a:xfrm>
          <a:prstGeom prst="rect">
            <a:avLst/>
          </a:prstGeom>
          <a:ln>
            <a:noFill/>
          </a:ln>
        </p:spPr>
      </p:pic>
      <p:pic>
        <p:nvPicPr>
          <p:cNvPr id="10" name="Imagem 9"/>
          <p:cNvPicPr/>
          <p:nvPr/>
        </p:nvPicPr>
        <p:blipFill>
          <a:blip r:embed="rId6"/>
          <a:stretch>
            <a:fillRect/>
          </a:stretch>
        </p:blipFill>
        <p:spPr>
          <a:xfrm>
            <a:off x="2710666" y="1270533"/>
            <a:ext cx="2013840" cy="24458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18233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707106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</a:rPr>
              <a:t>A  APS deve ser orientada 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</a:rPr>
              <a:t>pelos seguintes princípios </a:t>
            </a:r>
            <a:r>
              <a:rPr lang="pt-BR" sz="3600" b="1" dirty="0">
                <a:solidFill>
                  <a:srgbClr val="A03021"/>
                </a:solidFill>
                <a:latin typeface="+mn-lt"/>
              </a:rPr>
              <a:t>(</a:t>
            </a:r>
            <a:r>
              <a:rPr lang="pt-BR" sz="3600" b="1" dirty="0" err="1">
                <a:solidFill>
                  <a:srgbClr val="A03021"/>
                </a:solidFill>
                <a:latin typeface="+mn-lt"/>
              </a:rPr>
              <a:t>Starfield</a:t>
            </a:r>
            <a:r>
              <a:rPr lang="pt-BR" sz="3600" b="1" dirty="0">
                <a:solidFill>
                  <a:srgbClr val="A03021"/>
                </a:solidFill>
                <a:latin typeface="+mn-lt"/>
              </a:rPr>
              <a:t>, 2002):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467544" y="2416005"/>
            <a:ext cx="8229600" cy="33944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pt-BR" sz="3000" dirty="0"/>
              <a:t>Acolhimento; </a:t>
            </a:r>
          </a:p>
          <a:p>
            <a:pPr algn="ctr">
              <a:lnSpc>
                <a:spcPct val="100000"/>
              </a:lnSpc>
            </a:pPr>
            <a:r>
              <a:rPr lang="pt-BR" sz="3000" dirty="0"/>
              <a:t>Longitudinalidade;</a:t>
            </a:r>
          </a:p>
          <a:p>
            <a:pPr algn="ctr">
              <a:lnSpc>
                <a:spcPct val="100000"/>
              </a:lnSpc>
            </a:pPr>
            <a:r>
              <a:rPr lang="pt-BR" sz="3000" dirty="0"/>
              <a:t> </a:t>
            </a:r>
            <a:r>
              <a:rPr lang="pt-BR" sz="3000" dirty="0" smtClean="0"/>
              <a:t>Integralidade </a:t>
            </a:r>
            <a:r>
              <a:rPr lang="pt-BR" sz="3000" dirty="0"/>
              <a:t>da atenção;</a:t>
            </a:r>
          </a:p>
          <a:p>
            <a:pPr algn="ctr">
              <a:lnSpc>
                <a:spcPct val="100000"/>
              </a:lnSpc>
            </a:pPr>
            <a:r>
              <a:rPr lang="pt-BR" sz="3000" dirty="0"/>
              <a:t> C</a:t>
            </a:r>
            <a:r>
              <a:rPr lang="pt-BR" sz="3000" dirty="0" smtClean="0"/>
              <a:t>oordenação </a:t>
            </a:r>
            <a:r>
              <a:rPr lang="pt-BR" sz="3000" dirty="0"/>
              <a:t>do cuidado; </a:t>
            </a:r>
          </a:p>
          <a:p>
            <a:pPr algn="ctr">
              <a:lnSpc>
                <a:spcPct val="100000"/>
              </a:lnSpc>
            </a:pPr>
            <a:r>
              <a:rPr lang="pt-BR" sz="3000" dirty="0"/>
              <a:t>C</a:t>
            </a:r>
            <a:r>
              <a:rPr lang="pt-BR" sz="3000" dirty="0" smtClean="0"/>
              <a:t>entralização </a:t>
            </a:r>
            <a:r>
              <a:rPr lang="pt-BR" sz="3000" dirty="0"/>
              <a:t>da </a:t>
            </a:r>
            <a:r>
              <a:rPr lang="pt-BR" sz="3000" dirty="0" smtClean="0"/>
              <a:t>família</a:t>
            </a:r>
            <a:endParaRPr lang="pt-BR" sz="3000" dirty="0"/>
          </a:p>
          <a:p>
            <a:pPr algn="ctr">
              <a:lnSpc>
                <a:spcPct val="100000"/>
              </a:lnSpc>
            </a:pPr>
            <a:r>
              <a:rPr lang="pt-BR" sz="3000" dirty="0" smtClean="0"/>
              <a:t>Orientação </a:t>
            </a:r>
            <a:r>
              <a:rPr lang="pt-BR" sz="3000" dirty="0"/>
              <a:t>comunitária.</a:t>
            </a:r>
          </a:p>
        </p:txBody>
      </p:sp>
    </p:spTree>
    <p:extLst>
      <p:ext uri="{BB962C8B-B14F-4D97-AF65-F5344CB8AC3E}">
        <p14:creationId xmlns:p14="http://schemas.microsoft.com/office/powerpoint/2010/main" val="38730011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419240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</a:rPr>
              <a:t>O 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</a:rPr>
              <a:t>profissional </a:t>
            </a:r>
            <a:r>
              <a:rPr lang="pt-BR" sz="3600" b="1" dirty="0">
                <a:solidFill>
                  <a:srgbClr val="A03021"/>
                </a:solidFill>
                <a:latin typeface="+mn-lt"/>
              </a:rPr>
              <a:t>de Saúde da 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</a:rPr>
              <a:t>Família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  <a:p>
            <a:pPr algn="ctr">
              <a:lnSpc>
                <a:spcPct val="100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</a:rPr>
              <a:t> é clinicamente hábil e fonte de 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</a:rPr>
              <a:t>recursos </a:t>
            </a:r>
            <a:r>
              <a:rPr lang="pt-BR" sz="3600" b="1" dirty="0">
                <a:solidFill>
                  <a:srgbClr val="A03021"/>
                </a:solidFill>
                <a:latin typeface="+mn-lt"/>
              </a:rPr>
              <a:t>para uma população definida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467544" y="2610738"/>
            <a:ext cx="8229600" cy="33944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buSzPct val="100000"/>
            </a:pPr>
            <a:r>
              <a:rPr lang="pt-BR" sz="2400" dirty="0"/>
              <a:t>Centrado no </a:t>
            </a:r>
            <a:r>
              <a:rPr lang="pt-BR" sz="2400" dirty="0" smtClean="0"/>
              <a:t>paciente;</a:t>
            </a:r>
            <a:endParaRPr lang="pt-BR" sz="2400" dirty="0"/>
          </a:p>
          <a:p>
            <a:pPr algn="ctr">
              <a:lnSpc>
                <a:spcPct val="100000"/>
              </a:lnSpc>
              <a:buSzPct val="100000"/>
            </a:pPr>
            <a:r>
              <a:rPr lang="pt-BR" sz="2400" dirty="0"/>
              <a:t>Contextualizado na realidade do </a:t>
            </a:r>
            <a:r>
              <a:rPr lang="pt-BR" sz="2400" dirty="0" smtClean="0"/>
              <a:t>paciente;</a:t>
            </a:r>
            <a:endParaRPr lang="pt-BR" sz="2400" dirty="0"/>
          </a:p>
          <a:p>
            <a:pPr algn="ctr">
              <a:lnSpc>
                <a:spcPct val="100000"/>
              </a:lnSpc>
              <a:buSzPct val="100000"/>
            </a:pPr>
            <a:r>
              <a:rPr lang="pt-BR" sz="2400" dirty="0"/>
              <a:t>Avalia informações relevantes para sua </a:t>
            </a:r>
            <a:r>
              <a:rPr lang="pt-BR" sz="2400" dirty="0" smtClean="0"/>
              <a:t>prática;</a:t>
            </a:r>
            <a:endParaRPr lang="pt-BR" sz="2400" dirty="0"/>
          </a:p>
          <a:p>
            <a:pPr algn="ctr">
              <a:lnSpc>
                <a:spcPct val="100000"/>
              </a:lnSpc>
              <a:buSzPct val="100000"/>
            </a:pPr>
            <a:r>
              <a:rPr lang="pt-BR" sz="2400" dirty="0"/>
              <a:t>Conhecimento baseado em </a:t>
            </a:r>
            <a:r>
              <a:rPr lang="pt-BR" sz="2400" dirty="0" smtClean="0"/>
              <a:t>evidências;</a:t>
            </a:r>
            <a:endParaRPr lang="pt-BR" sz="2400" dirty="0"/>
          </a:p>
          <a:p>
            <a:pPr algn="ctr">
              <a:lnSpc>
                <a:spcPct val="100000"/>
              </a:lnSpc>
              <a:buSzPct val="100000"/>
            </a:pPr>
            <a:r>
              <a:rPr lang="pt-BR" sz="2400" dirty="0"/>
              <a:t>Tem a prática </a:t>
            </a:r>
            <a:r>
              <a:rPr lang="pt-BR" sz="2400" dirty="0" smtClean="0"/>
              <a:t>reflexiva;</a:t>
            </a:r>
            <a:endParaRPr lang="pt-BR" sz="2400" dirty="0"/>
          </a:p>
          <a:p>
            <a:pPr algn="ctr">
              <a:lnSpc>
                <a:spcPct val="100000"/>
              </a:lnSpc>
              <a:buSzPct val="100000"/>
            </a:pPr>
            <a:r>
              <a:rPr lang="pt-BR" sz="2400" dirty="0"/>
              <a:t>Analisa condições comuns na </a:t>
            </a:r>
            <a:r>
              <a:rPr lang="pt-BR" sz="2400" dirty="0" smtClean="0"/>
              <a:t>comunidade;</a:t>
            </a:r>
            <a:endParaRPr lang="pt-BR" sz="2400" dirty="0"/>
          </a:p>
          <a:p>
            <a:pPr algn="ctr">
              <a:lnSpc>
                <a:spcPct val="100000"/>
              </a:lnSpc>
              <a:buSzPct val="100000"/>
            </a:pPr>
            <a:r>
              <a:rPr lang="pt-BR" sz="2400" dirty="0"/>
              <a:t>Lida com situações menos comuns </a:t>
            </a:r>
            <a:r>
              <a:rPr lang="pt-BR" sz="2400" dirty="0" smtClean="0"/>
              <a:t>mas </a:t>
            </a:r>
            <a:r>
              <a:rPr lang="pt-BR" sz="2400" dirty="0"/>
              <a:t>que impõe risco de </a:t>
            </a:r>
            <a:r>
              <a:rPr lang="pt-BR" sz="2400" dirty="0" smtClean="0"/>
              <a:t>vida;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192787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 bwMode="auto">
          <a:xfrm>
            <a:off x="940031" y="1855645"/>
            <a:ext cx="7622133" cy="590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pt-BR" sz="4400" b="1" dirty="0">
                <a:solidFill>
                  <a:srgbClr val="A03021"/>
                </a:solidFill>
                <a:ea typeface="Tahoma"/>
              </a:rPr>
              <a:t>A experiência de uma equipe de  ESF na gestão do processo de trabalho na APS</a:t>
            </a:r>
            <a:endParaRPr lang="pt-BR" sz="4400" dirty="0">
              <a:solidFill>
                <a:srgbClr val="A03021"/>
              </a:solidFill>
            </a:endParaRPr>
          </a:p>
        </p:txBody>
      </p:sp>
      <p:sp>
        <p:nvSpPr>
          <p:cNvPr id="3" name="Subtítulo 2"/>
          <p:cNvSpPr txBox="1">
            <a:spLocks/>
          </p:cNvSpPr>
          <p:nvPr/>
        </p:nvSpPr>
        <p:spPr bwMode="auto">
          <a:xfrm>
            <a:off x="574634" y="4055414"/>
            <a:ext cx="8352928" cy="377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00000"/>
              </a:lnSpc>
            </a:pPr>
            <a:r>
              <a:rPr lang="pt-BR" sz="2400" dirty="0">
                <a:solidFill>
                  <a:schemeClr val="accent6">
                    <a:lumMod val="50000"/>
                  </a:schemeClr>
                </a:solidFill>
              </a:rPr>
              <a:t>Enfermeira – </a:t>
            </a:r>
            <a:r>
              <a:rPr lang="pt-BR" sz="2400" dirty="0" err="1">
                <a:solidFill>
                  <a:schemeClr val="accent6">
                    <a:lumMod val="50000"/>
                  </a:schemeClr>
                </a:solidFill>
              </a:rPr>
              <a:t>Unioeste</a:t>
            </a:r>
            <a:r>
              <a:rPr lang="pt-BR" sz="2400" dirty="0">
                <a:solidFill>
                  <a:schemeClr val="accent6">
                    <a:lumMod val="50000"/>
                  </a:schemeClr>
                </a:solidFill>
              </a:rPr>
              <a:t>/PR</a:t>
            </a:r>
          </a:p>
          <a:p>
            <a:pPr algn="ctr">
              <a:lnSpc>
                <a:spcPct val="100000"/>
              </a:lnSpc>
            </a:pPr>
            <a:r>
              <a:rPr lang="pt-BR" sz="2400" dirty="0">
                <a:solidFill>
                  <a:schemeClr val="accent6">
                    <a:lumMod val="50000"/>
                  </a:schemeClr>
                </a:solidFill>
              </a:rPr>
              <a:t>Especialista em </a:t>
            </a: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</a:rPr>
              <a:t>Saúde </a:t>
            </a:r>
            <a:r>
              <a:rPr lang="pt-BR" sz="2400" dirty="0">
                <a:solidFill>
                  <a:schemeClr val="accent6">
                    <a:lumMod val="50000"/>
                  </a:schemeClr>
                </a:solidFill>
              </a:rPr>
              <a:t>da </a:t>
            </a: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</a:rPr>
              <a:t>Família- </a:t>
            </a:r>
            <a:r>
              <a:rPr lang="pt-BR" sz="2400" dirty="0" err="1">
                <a:solidFill>
                  <a:schemeClr val="accent6">
                    <a:lumMod val="50000"/>
                  </a:schemeClr>
                </a:solidFill>
              </a:rPr>
              <a:t>Ielusc</a:t>
            </a:r>
            <a:r>
              <a:rPr lang="pt-BR" sz="2400" dirty="0">
                <a:solidFill>
                  <a:schemeClr val="accent6">
                    <a:lumMod val="50000"/>
                  </a:schemeClr>
                </a:solidFill>
              </a:rPr>
              <a:t>/SC</a:t>
            </a:r>
          </a:p>
          <a:p>
            <a:pPr algn="ctr">
              <a:lnSpc>
                <a:spcPct val="100000"/>
              </a:lnSpc>
            </a:pPr>
            <a:r>
              <a:rPr lang="pt-BR" sz="2400" dirty="0">
                <a:solidFill>
                  <a:schemeClr val="accent6">
                    <a:lumMod val="50000"/>
                  </a:schemeClr>
                </a:solidFill>
              </a:rPr>
              <a:t>Especializanda em Preceptoria/PSUS- Instituto Sírio </a:t>
            </a: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</a:rPr>
              <a:t>Libanês</a:t>
            </a:r>
            <a:endParaRPr lang="pt-BR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lnSpc>
                <a:spcPct val="100000"/>
              </a:lnSpc>
            </a:pPr>
            <a:r>
              <a:rPr lang="pt-BR" sz="2400" dirty="0">
                <a:solidFill>
                  <a:schemeClr val="accent6">
                    <a:lumMod val="50000"/>
                  </a:schemeClr>
                </a:solidFill>
              </a:rPr>
              <a:t>Atua como Enfermeira de </a:t>
            </a: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</a:rPr>
              <a:t>saúde </a:t>
            </a:r>
            <a:r>
              <a:rPr lang="pt-BR" sz="2400" dirty="0">
                <a:solidFill>
                  <a:schemeClr val="accent6">
                    <a:lumMod val="50000"/>
                  </a:schemeClr>
                </a:solidFill>
              </a:rPr>
              <a:t>da família na UBSF Jardim </a:t>
            </a: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</a:rPr>
              <a:t>Sofia</a:t>
            </a:r>
            <a:endParaRPr lang="pt-BR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lnSpc>
                <a:spcPct val="100000"/>
              </a:lnSpc>
            </a:pPr>
            <a:r>
              <a:rPr lang="pt-BR" sz="2400" dirty="0">
                <a:solidFill>
                  <a:schemeClr val="accent6">
                    <a:lumMod val="50000"/>
                  </a:schemeClr>
                </a:solidFill>
              </a:rPr>
              <a:t>Joinville/SC</a:t>
            </a:r>
          </a:p>
        </p:txBody>
      </p:sp>
      <p:sp>
        <p:nvSpPr>
          <p:cNvPr id="4" name="Retângulo 3"/>
          <p:cNvSpPr/>
          <p:nvPr/>
        </p:nvSpPr>
        <p:spPr>
          <a:xfrm>
            <a:off x="3423709" y="3663402"/>
            <a:ext cx="25023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600" b="1" dirty="0" smtClean="0">
                <a:solidFill>
                  <a:schemeClr val="accent6">
                    <a:lumMod val="50000"/>
                  </a:schemeClr>
                </a:solidFill>
              </a:rPr>
              <a:t>Célia </a:t>
            </a:r>
            <a:r>
              <a:rPr lang="pt-BR" sz="2600" b="1" dirty="0" err="1" smtClean="0">
                <a:solidFill>
                  <a:schemeClr val="accent6">
                    <a:lumMod val="50000"/>
                  </a:schemeClr>
                </a:solidFill>
              </a:rPr>
              <a:t>Diefenbach</a:t>
            </a:r>
            <a:endParaRPr lang="pt-BR" sz="2600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364904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419240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</a:rPr>
              <a:t>O 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</a:rPr>
              <a:t>profissional </a:t>
            </a:r>
            <a:r>
              <a:rPr lang="pt-BR" sz="3600" b="1" dirty="0">
                <a:solidFill>
                  <a:srgbClr val="A03021"/>
                </a:solidFill>
                <a:latin typeface="+mn-lt"/>
              </a:rPr>
              <a:t>de Saúde da 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</a:rPr>
              <a:t>Família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  <a:p>
            <a:pPr algn="ctr">
              <a:lnSpc>
                <a:spcPct val="100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</a:rPr>
              <a:t> é clinicamente hábil e fonte de 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</a:rPr>
              <a:t>recursos </a:t>
            </a:r>
            <a:r>
              <a:rPr lang="pt-BR" sz="3600" b="1" dirty="0">
                <a:solidFill>
                  <a:srgbClr val="A03021"/>
                </a:solidFill>
                <a:latin typeface="+mn-lt"/>
              </a:rPr>
              <a:t>para uma população definida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467544" y="2610738"/>
            <a:ext cx="8229600" cy="33944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buSzPct val="100000"/>
            </a:pPr>
            <a:r>
              <a:rPr lang="pt-BR" sz="2400" dirty="0"/>
              <a:t>Mantém registros e sistemas de </a:t>
            </a:r>
            <a:r>
              <a:rPr lang="pt-BR" sz="2400" dirty="0" smtClean="0"/>
              <a:t>informação (faz </a:t>
            </a:r>
            <a:r>
              <a:rPr lang="pt-BR" sz="2400" dirty="0"/>
              <a:t>genograma, faz projeto Terapêutico </a:t>
            </a:r>
            <a:r>
              <a:rPr lang="pt-BR" sz="2400" dirty="0" smtClean="0"/>
              <a:t>singular, usa </a:t>
            </a:r>
            <a:r>
              <a:rPr lang="pt-BR" sz="2400" dirty="0"/>
              <a:t>ferramentas</a:t>
            </a:r>
            <a:r>
              <a:rPr lang="pt-BR" sz="2400" dirty="0" smtClean="0"/>
              <a:t>...);</a:t>
            </a:r>
            <a:endParaRPr lang="pt-BR" sz="2400" dirty="0"/>
          </a:p>
          <a:p>
            <a:pPr algn="ctr">
              <a:lnSpc>
                <a:spcPct val="100000"/>
              </a:lnSpc>
              <a:buSzPct val="100000"/>
            </a:pPr>
            <a:r>
              <a:rPr lang="pt-BR" sz="2400" dirty="0"/>
              <a:t>Reconhece sua população de </a:t>
            </a:r>
            <a:r>
              <a:rPr lang="pt-BR" sz="2400" dirty="0" smtClean="0"/>
              <a:t>risco;</a:t>
            </a:r>
            <a:endParaRPr lang="pt-BR" sz="2400" dirty="0"/>
          </a:p>
          <a:p>
            <a:pPr algn="ctr">
              <a:lnSpc>
                <a:spcPct val="100000"/>
              </a:lnSpc>
              <a:buSzPct val="100000"/>
            </a:pPr>
            <a:r>
              <a:rPr lang="pt-BR" sz="2400" dirty="0"/>
              <a:t>É advogado do seu usuário na defesa de sua </a:t>
            </a:r>
            <a:r>
              <a:rPr lang="pt-BR" sz="2400" dirty="0" smtClean="0"/>
              <a:t>saúde e </a:t>
            </a:r>
            <a:r>
              <a:rPr lang="pt-BR" sz="2400" dirty="0"/>
              <a:t>nas </a:t>
            </a:r>
            <a:r>
              <a:rPr lang="pt-BR" sz="2400" dirty="0" smtClean="0"/>
              <a:t>políticas </a:t>
            </a:r>
            <a:r>
              <a:rPr lang="pt-BR" sz="2400" dirty="0" smtClean="0"/>
              <a:t>públicas;</a:t>
            </a:r>
            <a:endParaRPr lang="pt-BR" sz="2400" dirty="0"/>
          </a:p>
          <a:p>
            <a:pPr algn="ctr">
              <a:lnSpc>
                <a:spcPct val="100000"/>
              </a:lnSpc>
              <a:buSzPct val="100000"/>
            </a:pPr>
            <a:r>
              <a:rPr lang="pt-BR" sz="2400" dirty="0"/>
              <a:t>É gestor no manejo dos recursos e </a:t>
            </a:r>
            <a:r>
              <a:rPr lang="pt-BR" sz="2400" dirty="0" smtClean="0"/>
              <a:t>necessidades;</a:t>
            </a:r>
            <a:endParaRPr lang="pt-BR" sz="2400" dirty="0"/>
          </a:p>
          <a:p>
            <a:pPr algn="ctr">
              <a:lnSpc>
                <a:spcPct val="100000"/>
              </a:lnSpc>
              <a:buSzPct val="100000"/>
            </a:pPr>
            <a:r>
              <a:rPr lang="pt-BR" sz="2400" dirty="0"/>
              <a:t>Cuidado do Usuário em diferentes </a:t>
            </a:r>
            <a:r>
              <a:rPr lang="pt-BR" sz="2400" dirty="0" smtClean="0"/>
              <a:t>contextos (casa</a:t>
            </a:r>
            <a:r>
              <a:rPr lang="pt-BR" sz="2400" dirty="0"/>
              <a:t>, </a:t>
            </a:r>
            <a:r>
              <a:rPr lang="pt-BR" sz="2400" dirty="0" smtClean="0"/>
              <a:t>clínica</a:t>
            </a:r>
            <a:r>
              <a:rPr lang="pt-BR" sz="2400" dirty="0"/>
              <a:t>, trabalho, hospitais</a:t>
            </a:r>
            <a:r>
              <a:rPr lang="pt-BR" sz="2400" dirty="0" smtClean="0"/>
              <a:t>);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0037232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707106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</a:rPr>
              <a:t>A relação equipe-usuário é alvo 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</a:rPr>
              <a:t>central na </a:t>
            </a:r>
            <a:r>
              <a:rPr lang="pt-BR" sz="3600" b="1" dirty="0">
                <a:solidFill>
                  <a:srgbClr val="A03021"/>
                </a:solidFill>
                <a:latin typeface="+mn-lt"/>
              </a:rPr>
              <a:t>Saúde da 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</a:rPr>
              <a:t>Família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467544" y="2136605"/>
            <a:ext cx="8229600" cy="33944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buSzPct val="100000"/>
            </a:pPr>
            <a:r>
              <a:rPr lang="pt-BR" sz="3000" dirty="0"/>
              <a:t>Abandono das atitudes de “Eu” e “Poder” </a:t>
            </a:r>
            <a:r>
              <a:rPr lang="pt-BR" sz="3000" dirty="0" smtClean="0"/>
              <a:t>;</a:t>
            </a:r>
            <a:endParaRPr lang="pt-BR" sz="3000" dirty="0"/>
          </a:p>
          <a:p>
            <a:pPr algn="ctr">
              <a:lnSpc>
                <a:spcPct val="100000"/>
              </a:lnSpc>
              <a:buSzPct val="100000"/>
            </a:pPr>
            <a:r>
              <a:rPr lang="pt-BR" sz="3000" dirty="0"/>
              <a:t>Continuidade dos </a:t>
            </a:r>
            <a:r>
              <a:rPr lang="pt-BR" sz="3000" dirty="0" smtClean="0"/>
              <a:t>cuidados (</a:t>
            </a:r>
            <a:r>
              <a:rPr lang="pt-BR" sz="3000" dirty="0"/>
              <a:t>vínculos</a:t>
            </a:r>
            <a:r>
              <a:rPr lang="pt-BR" sz="3000" dirty="0" smtClean="0"/>
              <a:t>) ao </a:t>
            </a:r>
            <a:r>
              <a:rPr lang="pt-BR" sz="3000" dirty="0"/>
              <a:t>longo do </a:t>
            </a:r>
            <a:r>
              <a:rPr lang="pt-BR" sz="3000" dirty="0" smtClean="0"/>
              <a:t>tempo (ciclos </a:t>
            </a:r>
            <a:r>
              <a:rPr lang="pt-BR" sz="3000" dirty="0"/>
              <a:t>de vida) a medida que a </a:t>
            </a:r>
            <a:r>
              <a:rPr lang="pt-BR" sz="3000" dirty="0" smtClean="0"/>
              <a:t>assistência é </a:t>
            </a:r>
            <a:r>
              <a:rPr lang="pt-BR" sz="3000" dirty="0"/>
              <a:t>contínua e </a:t>
            </a:r>
            <a:r>
              <a:rPr lang="pt-BR" sz="3000" dirty="0" smtClean="0"/>
              <a:t>integral;</a:t>
            </a:r>
            <a:endParaRPr lang="pt-BR" sz="3000" dirty="0"/>
          </a:p>
          <a:p>
            <a:pPr algn="ctr">
              <a:lnSpc>
                <a:spcPct val="100000"/>
              </a:lnSpc>
              <a:buSzPct val="100000"/>
            </a:pPr>
            <a:r>
              <a:rPr lang="pt-BR" sz="3000" dirty="0"/>
              <a:t>Maior capacidade para a resolução de </a:t>
            </a:r>
            <a:r>
              <a:rPr lang="pt-BR" sz="3000" dirty="0" smtClean="0"/>
              <a:t>problemas;</a:t>
            </a:r>
            <a:endParaRPr lang="pt-BR" sz="3000" dirty="0"/>
          </a:p>
          <a:p>
            <a:pPr algn="ctr">
              <a:lnSpc>
                <a:spcPct val="100000"/>
              </a:lnSpc>
              <a:buSzPct val="100000"/>
            </a:pPr>
            <a:r>
              <a:rPr lang="pt-BR" sz="3000" dirty="0"/>
              <a:t>Ouvir o Usuário e a família é </a:t>
            </a:r>
            <a:r>
              <a:rPr lang="pt-BR" sz="3000" dirty="0" smtClean="0"/>
              <a:t>fundamental;</a:t>
            </a:r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val="4037548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707106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</a:rPr>
              <a:t>Um dos desafios para e efetivação </a:t>
            </a:r>
          </a:p>
          <a:p>
            <a:pPr algn="ctr">
              <a:lnSpc>
                <a:spcPct val="100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</a:rPr>
              <a:t>dos 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</a:rPr>
              <a:t>princípios da </a:t>
            </a:r>
            <a:r>
              <a:rPr lang="pt-BR" sz="3600" b="1" dirty="0">
                <a:solidFill>
                  <a:srgbClr val="A03021"/>
                </a:solidFill>
                <a:latin typeface="+mn-lt"/>
              </a:rPr>
              <a:t>reforma sanitária </a:t>
            </a: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868760" y="2338432"/>
            <a:ext cx="8229600" cy="33944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pt-BR" sz="3000" dirty="0"/>
              <a:t>É a contradição entre a política </a:t>
            </a:r>
            <a:r>
              <a:rPr lang="pt-BR" sz="3000" dirty="0" smtClean="0"/>
              <a:t>de </a:t>
            </a:r>
            <a:r>
              <a:rPr lang="pt-BR" sz="3000" dirty="0"/>
              <a:t>formação e educação em saúde </a:t>
            </a:r>
            <a:r>
              <a:rPr lang="pt-BR" sz="3000" dirty="0" smtClean="0"/>
              <a:t>e </a:t>
            </a:r>
            <a:r>
              <a:rPr lang="pt-BR" sz="3000" dirty="0"/>
              <a:t>as necessidades do </a:t>
            </a:r>
            <a:r>
              <a:rPr lang="pt-BR" sz="3000" dirty="0" smtClean="0"/>
              <a:t>sistema público. Na </a:t>
            </a:r>
            <a:r>
              <a:rPr lang="pt-BR" sz="3000" dirty="0"/>
              <a:t>formação de profissionais </a:t>
            </a:r>
            <a:r>
              <a:rPr lang="pt-BR" sz="3000" dirty="0" smtClean="0"/>
              <a:t>orientados </a:t>
            </a:r>
            <a:r>
              <a:rPr lang="pt-BR" sz="3000" dirty="0"/>
              <a:t>por princípios</a:t>
            </a:r>
            <a:r>
              <a:rPr lang="pt-BR" sz="3000" dirty="0" smtClean="0"/>
              <a:t>, que carregam </a:t>
            </a:r>
            <a:r>
              <a:rPr lang="pt-BR" sz="3000" dirty="0"/>
              <a:t>as competências e habilidades </a:t>
            </a:r>
            <a:r>
              <a:rPr lang="pt-BR" sz="3000" dirty="0" smtClean="0"/>
              <a:t>necessárias </a:t>
            </a:r>
            <a:r>
              <a:rPr lang="pt-BR" sz="3000" dirty="0"/>
              <a:t>na construção de uma </a:t>
            </a:r>
            <a:r>
              <a:rPr lang="pt-BR" sz="3000" dirty="0" smtClean="0"/>
              <a:t>Atenção </a:t>
            </a:r>
            <a:r>
              <a:rPr lang="pt-BR" sz="3000" dirty="0"/>
              <a:t>P</a:t>
            </a:r>
            <a:r>
              <a:rPr lang="pt-BR" sz="3000" dirty="0" smtClean="0"/>
              <a:t>rimária </a:t>
            </a:r>
            <a:r>
              <a:rPr lang="pt-BR" sz="3000" dirty="0"/>
              <a:t>à </a:t>
            </a:r>
            <a:r>
              <a:rPr lang="pt-BR" sz="3000" dirty="0" smtClean="0"/>
              <a:t>Saúde </a:t>
            </a:r>
            <a:r>
              <a:rPr lang="pt-BR" sz="3000" dirty="0"/>
              <a:t>ampla, integral e </a:t>
            </a:r>
            <a:r>
              <a:rPr lang="pt-BR" sz="3000" dirty="0" smtClean="0"/>
              <a:t>abrangente³.</a:t>
            </a:r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val="4803495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707106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600" b="1" dirty="0">
                <a:solidFill>
                  <a:srgbClr val="A03021"/>
                </a:solidFill>
                <a:latin typeface="+mn-lt"/>
              </a:rPr>
              <a:t>Academia e a 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</a:rPr>
              <a:t>UBS </a:t>
            </a:r>
            <a:r>
              <a:rPr lang="pt-BR" sz="3600" b="1" dirty="0">
                <a:solidFill>
                  <a:srgbClr val="A03021"/>
                </a:solidFill>
                <a:latin typeface="+mn-lt"/>
              </a:rPr>
              <a:t>Jardim Sofia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</p:txBody>
      </p:sp>
      <p:pic>
        <p:nvPicPr>
          <p:cNvPr id="4" name="Imagem 3"/>
          <p:cNvPicPr/>
          <p:nvPr/>
        </p:nvPicPr>
        <p:blipFill>
          <a:blip r:embed="rId2"/>
          <a:stretch>
            <a:fillRect/>
          </a:stretch>
        </p:blipFill>
        <p:spPr>
          <a:xfrm>
            <a:off x="4751902" y="4102443"/>
            <a:ext cx="3708178" cy="2233889"/>
          </a:xfrm>
          <a:prstGeom prst="rect">
            <a:avLst/>
          </a:prstGeom>
          <a:ln>
            <a:noFill/>
          </a:ln>
        </p:spPr>
      </p:pic>
      <p:pic>
        <p:nvPicPr>
          <p:cNvPr id="5" name="Imagem 4"/>
          <p:cNvPicPr/>
          <p:nvPr/>
        </p:nvPicPr>
        <p:blipFill>
          <a:blip r:embed="rId3"/>
          <a:stretch>
            <a:fillRect/>
          </a:stretch>
        </p:blipFill>
        <p:spPr>
          <a:xfrm>
            <a:off x="868760" y="1444113"/>
            <a:ext cx="3669684" cy="2522406"/>
          </a:xfrm>
          <a:prstGeom prst="rect">
            <a:avLst/>
          </a:prstGeom>
          <a:ln>
            <a:noFill/>
          </a:ln>
        </p:spPr>
      </p:pic>
      <p:pic>
        <p:nvPicPr>
          <p:cNvPr id="6" name="Imagem 5"/>
          <p:cNvPicPr/>
          <p:nvPr/>
        </p:nvPicPr>
        <p:blipFill>
          <a:blip r:embed="rId4"/>
          <a:stretch>
            <a:fillRect/>
          </a:stretch>
        </p:blipFill>
        <p:spPr>
          <a:xfrm>
            <a:off x="868760" y="4102443"/>
            <a:ext cx="3669684" cy="2233889"/>
          </a:xfrm>
          <a:prstGeom prst="rect">
            <a:avLst/>
          </a:prstGeom>
          <a:ln>
            <a:noFill/>
          </a:ln>
        </p:spPr>
      </p:pic>
      <p:pic>
        <p:nvPicPr>
          <p:cNvPr id="7" name="Imagem 6"/>
          <p:cNvPicPr/>
          <p:nvPr/>
        </p:nvPicPr>
        <p:blipFill>
          <a:blip r:embed="rId5"/>
          <a:stretch>
            <a:fillRect/>
          </a:stretch>
        </p:blipFill>
        <p:spPr>
          <a:xfrm>
            <a:off x="4751901" y="1444113"/>
            <a:ext cx="3708179" cy="252240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07667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597040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</a:rPr>
              <a:t>A contribuição das Pesquisas 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</a:rPr>
              <a:t>Acadêmicas no </a:t>
            </a:r>
            <a:r>
              <a:rPr lang="pt-BR" sz="3600" b="1" dirty="0">
                <a:solidFill>
                  <a:srgbClr val="A03021"/>
                </a:solidFill>
                <a:latin typeface="+mn-lt"/>
              </a:rPr>
              <a:t>trabalho de 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</a:rPr>
              <a:t>uma 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</a:rPr>
              <a:t>equipe </a:t>
            </a:r>
            <a:r>
              <a:rPr lang="pt-BR" sz="3600" b="1" dirty="0">
                <a:solidFill>
                  <a:srgbClr val="A03021"/>
                </a:solidFill>
                <a:latin typeface="+mn-lt"/>
              </a:rPr>
              <a:t>de SF </a:t>
            </a:r>
          </a:p>
        </p:txBody>
      </p:sp>
      <p:pic>
        <p:nvPicPr>
          <p:cNvPr id="4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5112000" y="2539999"/>
            <a:ext cx="3811320" cy="1940387"/>
          </a:xfrm>
          <a:prstGeom prst="rect">
            <a:avLst/>
          </a:prstGeom>
          <a:ln>
            <a:noFill/>
          </a:ln>
        </p:spPr>
      </p:pic>
      <p:pic>
        <p:nvPicPr>
          <p:cNvPr id="5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01252" y="2540000"/>
            <a:ext cx="3886787" cy="1872519"/>
          </a:xfrm>
          <a:prstGeom prst="rect">
            <a:avLst/>
          </a:prstGeom>
          <a:ln>
            <a:noFill/>
          </a:ln>
        </p:spPr>
      </p:pic>
      <p:pic>
        <p:nvPicPr>
          <p:cNvPr id="6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501253" y="4616400"/>
            <a:ext cx="3886787" cy="1867320"/>
          </a:xfrm>
          <a:prstGeom prst="rect">
            <a:avLst/>
          </a:prstGeom>
          <a:ln>
            <a:noFill/>
          </a:ln>
        </p:spPr>
      </p:pic>
      <p:pic>
        <p:nvPicPr>
          <p:cNvPr id="7" name="Picture 7"/>
          <p:cNvPicPr/>
          <p:nvPr/>
        </p:nvPicPr>
        <p:blipFill>
          <a:blip r:embed="rId5"/>
          <a:stretch>
            <a:fillRect/>
          </a:stretch>
        </p:blipFill>
        <p:spPr>
          <a:xfrm>
            <a:off x="5112000" y="4616400"/>
            <a:ext cx="3811320" cy="18673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1334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707106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</a:rPr>
              <a:t>A experiência de trabalho com o controle social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467544" y="1721708"/>
            <a:ext cx="8229600" cy="33944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pt-BR" sz="3000" b="1" dirty="0" smtClean="0"/>
              <a:t>Objetivo</a:t>
            </a:r>
            <a:r>
              <a:rPr lang="pt-BR" sz="3000" dirty="0" smtClean="0"/>
              <a:t>: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t-BR" sz="3000" dirty="0" smtClean="0"/>
              <a:t>Articulação </a:t>
            </a:r>
            <a:r>
              <a:rPr lang="pt-BR" sz="3000" dirty="0"/>
              <a:t>conjunta </a:t>
            </a:r>
            <a:r>
              <a:rPr lang="pt-BR" sz="3000" dirty="0" smtClean="0"/>
              <a:t>no diagnóstico</a:t>
            </a:r>
            <a:r>
              <a:rPr lang="pt-BR" sz="3000" dirty="0"/>
              <a:t>, planejamento</a:t>
            </a:r>
            <a:r>
              <a:rPr lang="pt-BR" sz="3000" dirty="0" smtClean="0"/>
              <a:t>, </a:t>
            </a:r>
            <a:r>
              <a:rPr lang="pt-BR" sz="3000" dirty="0"/>
              <a:t>execução</a:t>
            </a:r>
            <a:r>
              <a:rPr lang="pt-BR" sz="3000" dirty="0" smtClean="0"/>
              <a:t>, participação em </a:t>
            </a:r>
            <a:r>
              <a:rPr lang="pt-BR" sz="3000" dirty="0"/>
              <a:t>todo o </a:t>
            </a:r>
            <a:r>
              <a:rPr lang="pt-BR" sz="3000" dirty="0" smtClean="0"/>
              <a:t>processo </a:t>
            </a:r>
            <a:r>
              <a:rPr lang="pt-BR" sz="3000" dirty="0"/>
              <a:t>de trabalho da equipe.</a:t>
            </a:r>
          </a:p>
        </p:txBody>
      </p:sp>
      <p:pic>
        <p:nvPicPr>
          <p:cNvPr id="4" name="Imagem 3"/>
          <p:cNvPicPr/>
          <p:nvPr/>
        </p:nvPicPr>
        <p:blipFill>
          <a:blip r:embed="rId2"/>
          <a:stretch>
            <a:fillRect/>
          </a:stretch>
        </p:blipFill>
        <p:spPr>
          <a:xfrm>
            <a:off x="4480743" y="4115826"/>
            <a:ext cx="3897137" cy="24458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71623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497042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</a:rPr>
              <a:t>A experiência de trabalho com o controle social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467544" y="2559939"/>
            <a:ext cx="8229600" cy="33944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400" b="1" dirty="0"/>
              <a:t>Resultados</a:t>
            </a:r>
            <a:r>
              <a:rPr lang="pt-BR" sz="2400" dirty="0"/>
              <a:t>:</a:t>
            </a:r>
          </a:p>
          <a:p>
            <a:pPr marL="0" indent="0">
              <a:spcBef>
                <a:spcPts val="50"/>
              </a:spcBef>
              <a:buNone/>
            </a:pPr>
            <a:r>
              <a:rPr lang="pt-BR" sz="2400" dirty="0" smtClean="0"/>
              <a:t>Participação </a:t>
            </a:r>
            <a:r>
              <a:rPr lang="pt-BR" sz="2400" dirty="0"/>
              <a:t>em projetos;</a:t>
            </a:r>
          </a:p>
          <a:p>
            <a:pPr marL="0" indent="0">
              <a:spcBef>
                <a:spcPts val="50"/>
              </a:spcBef>
              <a:buNone/>
            </a:pPr>
            <a:r>
              <a:rPr lang="pt-BR" sz="2400" dirty="0" smtClean="0"/>
              <a:t>Atividades </a:t>
            </a:r>
            <a:r>
              <a:rPr lang="pt-BR" sz="2400" dirty="0"/>
              <a:t>educativas </a:t>
            </a:r>
            <a:r>
              <a:rPr lang="pt-BR" sz="2400" dirty="0" smtClean="0"/>
              <a:t>realizadas </a:t>
            </a:r>
            <a:r>
              <a:rPr lang="pt-BR" sz="2400" dirty="0"/>
              <a:t>pelo Presidente do CLS em sala de espera;</a:t>
            </a:r>
          </a:p>
          <a:p>
            <a:pPr marL="0" indent="0">
              <a:spcBef>
                <a:spcPts val="50"/>
              </a:spcBef>
              <a:buNone/>
            </a:pPr>
            <a:r>
              <a:rPr lang="pt-BR" sz="2400" dirty="0" smtClean="0"/>
              <a:t>Mobilização </a:t>
            </a:r>
            <a:r>
              <a:rPr lang="pt-BR" sz="2400" dirty="0"/>
              <a:t>Comunitária no </a:t>
            </a:r>
            <a:r>
              <a:rPr lang="pt-BR" sz="2400" dirty="0" smtClean="0"/>
              <a:t>Projeto Saúde </a:t>
            </a:r>
            <a:r>
              <a:rPr lang="pt-BR" sz="2400" dirty="0"/>
              <a:t>do Homem;</a:t>
            </a:r>
          </a:p>
          <a:p>
            <a:pPr marL="0" indent="0">
              <a:spcBef>
                <a:spcPts val="50"/>
              </a:spcBef>
              <a:buNone/>
            </a:pPr>
            <a:r>
              <a:rPr lang="pt-BR" sz="2400" dirty="0" smtClean="0"/>
              <a:t>Participação </a:t>
            </a:r>
            <a:r>
              <a:rPr lang="pt-BR" sz="2400" dirty="0"/>
              <a:t>em rodas de conversa </a:t>
            </a:r>
            <a:r>
              <a:rPr lang="pt-BR" sz="2400" dirty="0" smtClean="0"/>
              <a:t>com </a:t>
            </a:r>
            <a:r>
              <a:rPr lang="pt-BR" sz="2400" dirty="0"/>
              <a:t>a equipe e comunidade e intersetorial;</a:t>
            </a:r>
          </a:p>
          <a:p>
            <a:pPr marL="0" indent="0">
              <a:spcBef>
                <a:spcPts val="50"/>
              </a:spcBef>
              <a:buNone/>
            </a:pPr>
            <a:r>
              <a:rPr lang="pt-BR" sz="2400" dirty="0" smtClean="0"/>
              <a:t>Participação </a:t>
            </a:r>
            <a:r>
              <a:rPr lang="pt-BR" sz="2400" dirty="0"/>
              <a:t>com a equipe da IV </a:t>
            </a:r>
            <a:r>
              <a:rPr lang="pt-BR" sz="2400" dirty="0" smtClean="0"/>
              <a:t>mostra de </a:t>
            </a:r>
            <a:r>
              <a:rPr lang="pt-BR" sz="2400" dirty="0"/>
              <a:t>saúde da família; </a:t>
            </a:r>
          </a:p>
          <a:p>
            <a:pPr marL="0" indent="0">
              <a:spcBef>
                <a:spcPts val="50"/>
              </a:spcBef>
              <a:buNone/>
            </a:pPr>
            <a:r>
              <a:rPr lang="pt-BR" sz="2400" dirty="0" smtClean="0"/>
              <a:t>Empoderamento </a:t>
            </a:r>
            <a:r>
              <a:rPr lang="pt-BR" sz="2400" dirty="0"/>
              <a:t>das Mulheres </a:t>
            </a:r>
            <a:r>
              <a:rPr lang="pt-BR" sz="2400" dirty="0" smtClean="0"/>
              <a:t>do </a:t>
            </a:r>
            <a:r>
              <a:rPr lang="pt-BR" sz="2400" dirty="0"/>
              <a:t>Projeto </a:t>
            </a:r>
            <a:r>
              <a:rPr lang="pt-BR" sz="2400" dirty="0" smtClean="0"/>
              <a:t>Interdisciplinar </a:t>
            </a:r>
            <a:r>
              <a:rPr lang="pt-BR" sz="2400" dirty="0"/>
              <a:t>como  </a:t>
            </a:r>
            <a:r>
              <a:rPr lang="pt-BR" sz="2400" dirty="0" smtClean="0"/>
              <a:t>Presidente e </a:t>
            </a:r>
            <a:r>
              <a:rPr lang="pt-BR" sz="2400" dirty="0"/>
              <a:t>Conselheiras;</a:t>
            </a:r>
          </a:p>
          <a:p>
            <a:pPr marL="0" indent="0">
              <a:spcBef>
                <a:spcPts val="50"/>
              </a:spcBef>
              <a:buNone/>
            </a:pPr>
            <a:r>
              <a:rPr lang="pt-BR" sz="2400" dirty="0" smtClean="0"/>
              <a:t>Criação da </a:t>
            </a:r>
            <a:r>
              <a:rPr lang="pt-BR" sz="2400" dirty="0" smtClean="0"/>
              <a:t>página </a:t>
            </a:r>
            <a:r>
              <a:rPr lang="pt-BR" sz="2400" dirty="0"/>
              <a:t>no </a:t>
            </a:r>
            <a:r>
              <a:rPr lang="pt-BR" sz="2400" dirty="0" smtClean="0"/>
              <a:t>Facebook</a:t>
            </a:r>
            <a:r>
              <a:rPr lang="pt-BR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52969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 bwMode="auto">
          <a:xfrm>
            <a:off x="510865" y="2953410"/>
            <a:ext cx="8352928" cy="102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18000"/>
              </a:lnSpc>
            </a:pPr>
            <a:r>
              <a:rPr lang="pt-BR" sz="4400" b="1" dirty="0">
                <a:solidFill>
                  <a:srgbClr val="A03021"/>
                </a:solidFill>
                <a:ea typeface="Arial"/>
              </a:rPr>
              <a:t>A experiência </a:t>
            </a:r>
            <a:r>
              <a:rPr lang="pt-BR" sz="4400" b="1" dirty="0" smtClean="0">
                <a:solidFill>
                  <a:srgbClr val="A03021"/>
                </a:solidFill>
                <a:ea typeface="Arial"/>
              </a:rPr>
              <a:t>no </a:t>
            </a:r>
            <a:r>
              <a:rPr lang="pt-BR" sz="4400" b="1" dirty="0">
                <a:solidFill>
                  <a:srgbClr val="A03021"/>
                </a:solidFill>
                <a:ea typeface="Arial"/>
              </a:rPr>
              <a:t>desenvolvimento</a:t>
            </a:r>
            <a:endParaRPr lang="pt-BR" sz="4400" b="1" dirty="0">
              <a:solidFill>
                <a:srgbClr val="A03021"/>
              </a:solidFill>
            </a:endParaRPr>
          </a:p>
          <a:p>
            <a:pPr algn="ctr">
              <a:lnSpc>
                <a:spcPct val="118000"/>
              </a:lnSpc>
            </a:pPr>
            <a:r>
              <a:rPr lang="pt-BR" sz="4400" b="1" dirty="0">
                <a:solidFill>
                  <a:srgbClr val="A03021"/>
                </a:solidFill>
                <a:ea typeface="Arial"/>
              </a:rPr>
              <a:t> de </a:t>
            </a:r>
            <a:r>
              <a:rPr lang="pt-BR" sz="4400" b="1" dirty="0" smtClean="0">
                <a:solidFill>
                  <a:srgbClr val="A03021"/>
                </a:solidFill>
                <a:ea typeface="Arial"/>
              </a:rPr>
              <a:t>projetos </a:t>
            </a:r>
            <a:r>
              <a:rPr lang="pt-BR" sz="4400" b="1" dirty="0">
                <a:solidFill>
                  <a:srgbClr val="A03021"/>
                </a:solidFill>
                <a:ea typeface="Arial"/>
              </a:rPr>
              <a:t>e </a:t>
            </a:r>
            <a:r>
              <a:rPr lang="pt-BR" sz="4400" b="1" dirty="0" smtClean="0">
                <a:solidFill>
                  <a:srgbClr val="A03021"/>
                </a:solidFill>
                <a:ea typeface="Arial"/>
              </a:rPr>
              <a:t>o desenvolvimento dos </a:t>
            </a:r>
            <a:r>
              <a:rPr lang="pt-BR" sz="4400" b="1" dirty="0" smtClean="0">
                <a:solidFill>
                  <a:srgbClr val="A03021"/>
                </a:solidFill>
                <a:ea typeface="Arial"/>
              </a:rPr>
              <a:t>objetivos </a:t>
            </a:r>
            <a:r>
              <a:rPr lang="pt-BR" sz="4400" b="1" dirty="0">
                <a:solidFill>
                  <a:srgbClr val="A03021"/>
                </a:solidFill>
                <a:ea typeface="Arial"/>
              </a:rPr>
              <a:t>para a </a:t>
            </a:r>
            <a:r>
              <a:rPr lang="pt-BR" sz="4400" b="1" dirty="0" smtClean="0">
                <a:solidFill>
                  <a:srgbClr val="A03021"/>
                </a:solidFill>
                <a:ea typeface="Arial"/>
              </a:rPr>
              <a:t>avaliação individual </a:t>
            </a:r>
            <a:r>
              <a:rPr lang="pt-BR" sz="4400" b="1" dirty="0">
                <a:solidFill>
                  <a:srgbClr val="A03021"/>
                </a:solidFill>
                <a:ea typeface="Arial"/>
              </a:rPr>
              <a:t>ou coletiva</a:t>
            </a:r>
            <a:endParaRPr lang="pt-BR" sz="4400" b="1" dirty="0">
              <a:solidFill>
                <a:srgbClr val="A03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7151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707106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600" b="1" dirty="0">
                <a:solidFill>
                  <a:srgbClr val="A03021"/>
                </a:solidFill>
                <a:latin typeface="+mn-lt"/>
              </a:rPr>
              <a:t>Projeto Interdisciplinar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541685" y="1721708"/>
            <a:ext cx="8229600" cy="33944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000" b="1" dirty="0" smtClean="0"/>
              <a:t>Objetivos</a:t>
            </a:r>
            <a:r>
              <a:rPr lang="pt-BR" sz="3000" dirty="0" smtClean="0"/>
              <a:t>: </a:t>
            </a:r>
            <a:r>
              <a:rPr lang="pt-BR" sz="3000" dirty="0" smtClean="0">
                <a:ea typeface="Microsoft YaHei"/>
              </a:rPr>
              <a:t>acompanhamento multidisciplinar e promover práticas de hábitos saudáveis em condições </a:t>
            </a:r>
            <a:r>
              <a:rPr lang="pt-BR" sz="3000" dirty="0" smtClean="0">
                <a:ea typeface="Microsoft YaHei"/>
              </a:rPr>
              <a:t>crônicas.</a:t>
            </a:r>
            <a:endParaRPr lang="pt-BR" sz="3000" dirty="0" smtClean="0"/>
          </a:p>
          <a:p>
            <a:pPr marL="0" indent="0">
              <a:buNone/>
            </a:pPr>
            <a:r>
              <a:rPr lang="pt-BR" sz="3000" b="1" dirty="0" smtClean="0">
                <a:ea typeface="Microsoft YaHei"/>
              </a:rPr>
              <a:t>Resultados</a:t>
            </a:r>
            <a:r>
              <a:rPr lang="pt-BR" sz="3000" dirty="0" smtClean="0">
                <a:ea typeface="Microsoft YaHei"/>
              </a:rPr>
              <a:t>: oferta de terapias integrativas e </a:t>
            </a:r>
            <a:r>
              <a:rPr lang="pt-BR" sz="3000" dirty="0" smtClean="0">
                <a:ea typeface="Microsoft YaHei"/>
              </a:rPr>
              <a:t>complementares.</a:t>
            </a:r>
            <a:endParaRPr lang="pt-BR" sz="3000" dirty="0" smtClean="0">
              <a:ea typeface="Microsoft YaHei"/>
            </a:endParaRPr>
          </a:p>
          <a:p>
            <a:pPr marL="0" indent="0">
              <a:buNone/>
            </a:pPr>
            <a:r>
              <a:rPr lang="pt-BR" sz="3000" dirty="0" err="1" smtClean="0">
                <a:ea typeface="Microsoft YaHei"/>
              </a:rPr>
              <a:t>Co-responsabilidade</a:t>
            </a:r>
            <a:r>
              <a:rPr lang="pt-BR" sz="3000" dirty="0" smtClean="0">
                <a:ea typeface="Microsoft YaHei"/>
              </a:rPr>
              <a:t> </a:t>
            </a:r>
            <a:r>
              <a:rPr lang="pt-BR" sz="3000" dirty="0" smtClean="0">
                <a:ea typeface="Microsoft YaHei"/>
              </a:rPr>
              <a:t>e cidadania </a:t>
            </a:r>
          </a:p>
          <a:p>
            <a:pPr marL="0" indent="0">
              <a:buNone/>
            </a:pPr>
            <a:r>
              <a:rPr lang="pt-BR" sz="3000" dirty="0">
                <a:ea typeface="Microsoft YaHei"/>
              </a:rPr>
              <a:t>F</a:t>
            </a:r>
            <a:r>
              <a:rPr lang="pt-BR" sz="3000" dirty="0" smtClean="0">
                <a:ea typeface="Microsoft YaHei"/>
              </a:rPr>
              <a:t>ormação de um grupo atuante</a:t>
            </a:r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val="20025427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707106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600" b="1" dirty="0">
                <a:solidFill>
                  <a:srgbClr val="A03021"/>
                </a:solidFill>
                <a:latin typeface="+mn-lt"/>
              </a:rPr>
              <a:t>Projeto Interdisciplinar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671200" y="4419599"/>
            <a:ext cx="8229600" cy="20512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3000" dirty="0"/>
          </a:p>
        </p:txBody>
      </p:sp>
      <p:pic>
        <p:nvPicPr>
          <p:cNvPr id="4" name="Imagem 3"/>
          <p:cNvPicPr/>
          <p:nvPr/>
        </p:nvPicPr>
        <p:blipFill>
          <a:blip r:embed="rId2"/>
          <a:stretch>
            <a:fillRect/>
          </a:stretch>
        </p:blipFill>
        <p:spPr>
          <a:xfrm>
            <a:off x="4786000" y="1504066"/>
            <a:ext cx="3669840" cy="1941840"/>
          </a:xfrm>
          <a:prstGeom prst="rect">
            <a:avLst/>
          </a:prstGeom>
          <a:ln>
            <a:noFill/>
          </a:ln>
        </p:spPr>
      </p:pic>
      <p:pic>
        <p:nvPicPr>
          <p:cNvPr id="5" name="Imagem 4"/>
          <p:cNvPicPr/>
          <p:nvPr/>
        </p:nvPicPr>
        <p:blipFill>
          <a:blip r:embed="rId3"/>
          <a:stretch>
            <a:fillRect/>
          </a:stretch>
        </p:blipFill>
        <p:spPr>
          <a:xfrm>
            <a:off x="1042000" y="1504066"/>
            <a:ext cx="3525840" cy="1941840"/>
          </a:xfrm>
          <a:prstGeom prst="rect">
            <a:avLst/>
          </a:prstGeom>
          <a:ln>
            <a:noFill/>
          </a:ln>
        </p:spPr>
      </p:pic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671200" y="3271138"/>
            <a:ext cx="8229600" cy="339447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000" dirty="0">
                <a:latin typeface="Arial"/>
                <a:ea typeface="Microsoft YaHei"/>
              </a:rPr>
              <a:t>M.S.F: </a:t>
            </a:r>
            <a:r>
              <a:rPr lang="pt-BR" sz="2000" dirty="0" smtClean="0">
                <a:latin typeface="Arial"/>
                <a:ea typeface="Microsoft YaHei"/>
              </a:rPr>
              <a:t>“Eu </a:t>
            </a:r>
            <a:r>
              <a:rPr lang="pt-BR" sz="2000" dirty="0">
                <a:latin typeface="Arial"/>
                <a:ea typeface="Microsoft YaHei"/>
              </a:rPr>
              <a:t>estava muito fechada em </a:t>
            </a:r>
            <a:r>
              <a:rPr lang="pt-BR" sz="2000" dirty="0" smtClean="0">
                <a:latin typeface="Arial"/>
                <a:ea typeface="Microsoft YaHei"/>
              </a:rPr>
              <a:t>casa, não </a:t>
            </a:r>
            <a:r>
              <a:rPr lang="pt-BR" sz="2000" dirty="0">
                <a:latin typeface="Arial"/>
                <a:ea typeface="Microsoft YaHei"/>
              </a:rPr>
              <a:t>sentia </a:t>
            </a:r>
            <a:r>
              <a:rPr lang="pt-BR" sz="2000" dirty="0" smtClean="0">
                <a:latin typeface="Arial"/>
                <a:ea typeface="Microsoft YaHei"/>
              </a:rPr>
              <a:t>alegria mais,</a:t>
            </a:r>
            <a:r>
              <a:rPr lang="pt-BR" sz="2000" dirty="0" smtClean="0"/>
              <a:t> </a:t>
            </a:r>
            <a:r>
              <a:rPr lang="pt-BR" sz="2000" dirty="0" smtClean="0">
                <a:latin typeface="Arial"/>
                <a:ea typeface="Microsoft YaHei"/>
              </a:rPr>
              <a:t>convivendo </a:t>
            </a:r>
            <a:r>
              <a:rPr lang="pt-BR" sz="2000" dirty="0">
                <a:latin typeface="Arial"/>
                <a:ea typeface="Microsoft YaHei"/>
              </a:rPr>
              <a:t>em grupo me fez ficar melhor, não sinto mais </a:t>
            </a:r>
            <a:r>
              <a:rPr lang="pt-BR" sz="2000" dirty="0" smtClean="0">
                <a:latin typeface="Arial"/>
                <a:ea typeface="Microsoft YaHei"/>
              </a:rPr>
              <a:t>tristeza. Se </a:t>
            </a:r>
            <a:r>
              <a:rPr lang="pt-BR" sz="2000" dirty="0">
                <a:latin typeface="Arial"/>
                <a:ea typeface="Microsoft YaHei"/>
              </a:rPr>
              <a:t>não vou </a:t>
            </a:r>
            <a:r>
              <a:rPr lang="pt-BR" sz="2000" dirty="0" smtClean="0">
                <a:latin typeface="Arial"/>
                <a:ea typeface="Microsoft YaHei"/>
              </a:rPr>
              <a:t>ali, </a:t>
            </a:r>
            <a:r>
              <a:rPr lang="pt-BR" sz="2000" dirty="0">
                <a:latin typeface="Arial"/>
                <a:ea typeface="Microsoft YaHei"/>
              </a:rPr>
              <a:t>eu só estaria indo para </a:t>
            </a:r>
            <a:r>
              <a:rPr lang="pt-BR" sz="2000" dirty="0" smtClean="0">
                <a:latin typeface="Arial"/>
                <a:ea typeface="Microsoft YaHei"/>
              </a:rPr>
              <a:t>trás. </a:t>
            </a:r>
            <a:r>
              <a:rPr lang="pt-BR" sz="2000" dirty="0" err="1" smtClean="0">
                <a:latin typeface="Arial"/>
                <a:ea typeface="Microsoft YaHei"/>
              </a:rPr>
              <a:t>Támbém</a:t>
            </a:r>
            <a:r>
              <a:rPr lang="pt-BR" sz="2000" dirty="0" smtClean="0">
                <a:latin typeface="Arial"/>
                <a:ea typeface="Microsoft YaHei"/>
              </a:rPr>
              <a:t> </a:t>
            </a:r>
            <a:r>
              <a:rPr lang="pt-BR" sz="2000" dirty="0">
                <a:latin typeface="Arial"/>
                <a:ea typeface="Microsoft YaHei"/>
              </a:rPr>
              <a:t>perdi peso.</a:t>
            </a:r>
            <a:endParaRPr lang="pt-BR" sz="2000" dirty="0"/>
          </a:p>
          <a:p>
            <a:pPr marL="0" indent="0">
              <a:buNone/>
            </a:pPr>
            <a:r>
              <a:rPr lang="pt-BR" sz="2000" dirty="0">
                <a:latin typeface="Arial"/>
                <a:ea typeface="Microsoft YaHei"/>
              </a:rPr>
              <a:t>                                            (diagnóstico: HAS / diabete e obesidade).</a:t>
            </a:r>
            <a:endParaRPr lang="pt-BR" sz="2000" dirty="0"/>
          </a:p>
          <a:p>
            <a:pPr marL="0" indent="0">
              <a:buNone/>
            </a:pPr>
            <a:endParaRPr lang="pt-BR" sz="2000" dirty="0"/>
          </a:p>
          <a:p>
            <a:pPr marL="0" indent="0">
              <a:buNone/>
            </a:pPr>
            <a:r>
              <a:rPr lang="pt-BR" sz="2000" b="1" dirty="0">
                <a:latin typeface="Arial"/>
                <a:ea typeface="Microsoft YaHei"/>
              </a:rPr>
              <a:t>Projeto apresentado em Congresso Internacional</a:t>
            </a:r>
            <a:r>
              <a:rPr lang="pt-BR" sz="2000" dirty="0">
                <a:latin typeface="Arial"/>
                <a:ea typeface="Microsoft YaHei"/>
              </a:rPr>
              <a:t>  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119244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860522" y="624728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b="1" dirty="0">
                <a:solidFill>
                  <a:srgbClr val="A03021"/>
                </a:solidFill>
                <a:latin typeface="+mn-lt"/>
              </a:rPr>
              <a:t>População da área: 5.870/ 2015</a:t>
            </a:r>
          </a:p>
          <a:p>
            <a:r>
              <a:rPr lang="pt-BR" sz="2000" b="1" dirty="0">
                <a:solidFill>
                  <a:srgbClr val="A03021"/>
                </a:solidFill>
                <a:latin typeface="+mn-lt"/>
              </a:rPr>
              <a:t>Micro área: 07</a:t>
            </a:r>
          </a:p>
          <a:p>
            <a:r>
              <a:rPr lang="pt-BR" sz="2000" b="1" dirty="0">
                <a:solidFill>
                  <a:srgbClr val="A03021"/>
                </a:solidFill>
                <a:latin typeface="+mn-lt"/>
              </a:rPr>
              <a:t>Micro áreas assistidas pelo ACS: 02</a:t>
            </a:r>
          </a:p>
        </p:txBody>
      </p:sp>
      <p:pic>
        <p:nvPicPr>
          <p:cNvPr id="5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295877" y="1773372"/>
            <a:ext cx="4461840" cy="4317840"/>
          </a:xfrm>
          <a:prstGeom prst="rect">
            <a:avLst/>
          </a:prstGeom>
          <a:ln>
            <a:noFill/>
          </a:ln>
        </p:spPr>
      </p:pic>
      <p:pic>
        <p:nvPicPr>
          <p:cNvPr id="6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4757717" y="1773372"/>
            <a:ext cx="3882600" cy="43178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34598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868760" y="410544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8000"/>
              </a:lnSpc>
            </a:pPr>
            <a:r>
              <a:rPr lang="pt-BR" sz="3600" b="1" dirty="0" smtClean="0">
                <a:solidFill>
                  <a:srgbClr val="A03021"/>
                </a:solidFill>
                <a:latin typeface="+mn-lt"/>
                <a:ea typeface="Arial"/>
              </a:rPr>
              <a:t>Projeto Família </a:t>
            </a:r>
            <a:r>
              <a:rPr lang="pt-BR" sz="3600" b="1" dirty="0">
                <a:solidFill>
                  <a:srgbClr val="A03021"/>
                </a:solidFill>
                <a:latin typeface="+mn-lt"/>
                <a:ea typeface="Arial"/>
              </a:rPr>
              <a:t>na praça</a:t>
            </a:r>
            <a:endParaRPr lang="pt-BR" sz="3600" b="1" dirty="0">
              <a:solidFill>
                <a:srgbClr val="A03021"/>
              </a:solidFill>
              <a:latin typeface="+mn-lt"/>
            </a:endParaRPr>
          </a:p>
        </p:txBody>
      </p:sp>
      <p:pic>
        <p:nvPicPr>
          <p:cNvPr id="5" name="Imagem 4"/>
          <p:cNvPicPr/>
          <p:nvPr/>
        </p:nvPicPr>
        <p:blipFill>
          <a:blip r:embed="rId2"/>
          <a:stretch>
            <a:fillRect/>
          </a:stretch>
        </p:blipFill>
        <p:spPr>
          <a:xfrm>
            <a:off x="247136" y="1925613"/>
            <a:ext cx="4512259" cy="3214798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CaixaDeTexto 6"/>
          <p:cNvSpPr txBox="1"/>
          <p:nvPr/>
        </p:nvSpPr>
        <p:spPr>
          <a:xfrm>
            <a:off x="5036065" y="1425146"/>
            <a:ext cx="398711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Objetivo: </a:t>
            </a:r>
            <a:r>
              <a:rPr lang="pt-BR" sz="2400" dirty="0"/>
              <a:t>proporcionar uma ação em </a:t>
            </a:r>
            <a:r>
              <a:rPr lang="pt-BR" sz="2400" dirty="0" smtClean="0"/>
              <a:t>saúde com </a:t>
            </a:r>
            <a:r>
              <a:rPr lang="pt-BR" sz="2400" dirty="0"/>
              <a:t>um espaço de trocas, encontros, lazer, </a:t>
            </a:r>
            <a:r>
              <a:rPr lang="pt-BR" sz="2400" dirty="0" smtClean="0"/>
              <a:t>cultura</a:t>
            </a:r>
            <a:r>
              <a:rPr lang="pt-BR" sz="2400" dirty="0"/>
              <a:t>, recreação, </a:t>
            </a:r>
            <a:r>
              <a:rPr lang="pt-BR" sz="2400" dirty="0" smtClean="0"/>
              <a:t>educação </a:t>
            </a:r>
            <a:r>
              <a:rPr lang="pt-BR" sz="2400" dirty="0"/>
              <a:t>em saúde, </a:t>
            </a:r>
            <a:r>
              <a:rPr lang="pt-BR" sz="2400" dirty="0" smtClean="0"/>
              <a:t>cidadania</a:t>
            </a:r>
            <a:r>
              <a:rPr lang="pt-BR" sz="2400" dirty="0"/>
              <a:t>, empoderamento e participação</a:t>
            </a:r>
            <a:r>
              <a:rPr lang="pt-BR" sz="2400" dirty="0" smtClean="0"/>
              <a:t>.</a:t>
            </a:r>
          </a:p>
          <a:p>
            <a:endParaRPr lang="pt-BR" sz="2400" dirty="0"/>
          </a:p>
          <a:p>
            <a:r>
              <a:rPr lang="pt-BR" sz="2400" b="1" dirty="0" smtClean="0"/>
              <a:t>Resultados</a:t>
            </a:r>
            <a:r>
              <a:rPr lang="pt-BR" sz="2400" b="1" dirty="0"/>
              <a:t>:</a:t>
            </a:r>
            <a:r>
              <a:rPr lang="pt-BR" sz="2400" dirty="0"/>
              <a:t> participação comunitária, </a:t>
            </a:r>
            <a:r>
              <a:rPr lang="pt-BR" sz="2400" dirty="0" smtClean="0"/>
              <a:t>envolvimento </a:t>
            </a:r>
            <a:r>
              <a:rPr lang="pt-BR" sz="2400" dirty="0"/>
              <a:t>de parceiros, trabalho </a:t>
            </a:r>
            <a:r>
              <a:rPr lang="pt-BR" sz="2400" dirty="0" smtClean="0"/>
              <a:t>planejado de </a:t>
            </a:r>
            <a:r>
              <a:rPr lang="pt-BR" sz="2400" dirty="0"/>
              <a:t>forma conjunta com o controle </a:t>
            </a:r>
            <a:r>
              <a:rPr lang="pt-BR" sz="2400" dirty="0" smtClean="0"/>
              <a:t>social.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6507746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410544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600" b="1" dirty="0">
                <a:solidFill>
                  <a:srgbClr val="A03021"/>
                </a:solidFill>
                <a:latin typeface="+mn-lt"/>
              </a:rPr>
              <a:t>Experiência em ações educativas 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</a:rPr>
              <a:t>na comunidade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894160" y="4273354"/>
            <a:ext cx="8019535" cy="1404156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400" b="1" dirty="0"/>
              <a:t>Objetivo</a:t>
            </a:r>
            <a:r>
              <a:rPr lang="pt-BR" sz="2400" dirty="0"/>
              <a:t>: olhar a saúde do trabalhador </a:t>
            </a:r>
            <a:r>
              <a:rPr lang="pt-BR" sz="2400" dirty="0" smtClean="0"/>
              <a:t>e manter </a:t>
            </a:r>
            <a:r>
              <a:rPr lang="pt-BR" sz="2400" dirty="0"/>
              <a:t>o vínculo comunitário </a:t>
            </a:r>
            <a:r>
              <a:rPr lang="pt-BR" sz="2400" dirty="0" smtClean="0"/>
              <a:t>com </a:t>
            </a:r>
            <a:r>
              <a:rPr lang="pt-BR" sz="2400" dirty="0"/>
              <a:t>respostas às demandas que </a:t>
            </a:r>
            <a:r>
              <a:rPr lang="pt-BR" sz="2400" dirty="0" smtClean="0"/>
              <a:t>surgem.</a:t>
            </a:r>
            <a:endParaRPr lang="pt-BR" sz="2400" dirty="0"/>
          </a:p>
          <a:p>
            <a:pPr marL="0" indent="0">
              <a:buNone/>
            </a:pPr>
            <a:r>
              <a:rPr lang="pt-BR" sz="2400" b="1" dirty="0" smtClean="0"/>
              <a:t>Resultados</a:t>
            </a:r>
            <a:r>
              <a:rPr lang="pt-BR" sz="2400" dirty="0"/>
              <a:t>: parceria em projetos da </a:t>
            </a:r>
            <a:r>
              <a:rPr lang="pt-BR" sz="2400" dirty="0" smtClean="0"/>
              <a:t>UBSF </a:t>
            </a:r>
            <a:r>
              <a:rPr lang="pt-BR" sz="2400" dirty="0"/>
              <a:t>e aproximação da </a:t>
            </a:r>
            <a:r>
              <a:rPr lang="pt-BR" sz="2400" dirty="0" smtClean="0"/>
              <a:t>equipe com </a:t>
            </a:r>
            <a:r>
              <a:rPr lang="pt-BR" sz="2400" dirty="0"/>
              <a:t>respostas às demandas da </a:t>
            </a:r>
            <a:r>
              <a:rPr lang="pt-BR" sz="2400" dirty="0" smtClean="0"/>
              <a:t>comunidade.</a:t>
            </a:r>
            <a:endParaRPr lang="pt-BR" sz="2400" dirty="0"/>
          </a:p>
        </p:txBody>
      </p:sp>
      <p:pic>
        <p:nvPicPr>
          <p:cNvPr id="7" name="Imagem 6"/>
          <p:cNvPicPr/>
          <p:nvPr/>
        </p:nvPicPr>
        <p:blipFill>
          <a:blip r:embed="rId2"/>
          <a:stretch>
            <a:fillRect/>
          </a:stretch>
        </p:blipFill>
        <p:spPr>
          <a:xfrm>
            <a:off x="5994400" y="1779811"/>
            <a:ext cx="3025106" cy="1727200"/>
          </a:xfrm>
          <a:prstGeom prst="rect">
            <a:avLst/>
          </a:prstGeom>
          <a:ln>
            <a:noFill/>
          </a:ln>
        </p:spPr>
      </p:pic>
      <p:pic>
        <p:nvPicPr>
          <p:cNvPr id="8" name="Imagem 7"/>
          <p:cNvPicPr/>
          <p:nvPr/>
        </p:nvPicPr>
        <p:blipFill>
          <a:blip r:embed="rId3"/>
          <a:stretch>
            <a:fillRect/>
          </a:stretch>
        </p:blipFill>
        <p:spPr>
          <a:xfrm>
            <a:off x="3054534" y="1779811"/>
            <a:ext cx="2829800" cy="1727200"/>
          </a:xfrm>
          <a:prstGeom prst="rect">
            <a:avLst/>
          </a:prstGeom>
          <a:ln>
            <a:noFill/>
          </a:ln>
        </p:spPr>
      </p:pic>
      <p:pic>
        <p:nvPicPr>
          <p:cNvPr id="9" name="Imagem 8"/>
          <p:cNvPicPr/>
          <p:nvPr/>
        </p:nvPicPr>
        <p:blipFill>
          <a:blip r:embed="rId4"/>
          <a:stretch>
            <a:fillRect/>
          </a:stretch>
        </p:blipFill>
        <p:spPr>
          <a:xfrm>
            <a:off x="326200" y="1779811"/>
            <a:ext cx="2535534" cy="17272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71908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410544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8000"/>
              </a:lnSpc>
            </a:pPr>
            <a:r>
              <a:rPr lang="pt-BR" sz="3600" b="1" dirty="0" smtClean="0">
                <a:solidFill>
                  <a:srgbClr val="A03021"/>
                </a:solidFill>
                <a:latin typeface="+mn-lt"/>
                <a:ea typeface="Arial"/>
              </a:rPr>
              <a:t>Projeto Horta </a:t>
            </a:r>
            <a:r>
              <a:rPr lang="pt-BR" sz="3600" b="1" dirty="0">
                <a:solidFill>
                  <a:srgbClr val="A03021"/>
                </a:solidFill>
                <a:latin typeface="+mn-lt"/>
                <a:ea typeface="Arial"/>
              </a:rPr>
              <a:t>Comunitária</a:t>
            </a:r>
            <a:endParaRPr lang="pt-BR" sz="3600" b="1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648627" y="4341087"/>
            <a:ext cx="8019535" cy="1404156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400" b="1" dirty="0" smtClean="0">
                <a:ea typeface="Microsoft YaHei"/>
              </a:rPr>
              <a:t>Objetivos:</a:t>
            </a:r>
            <a:r>
              <a:rPr lang="pt-BR" sz="2400" dirty="0">
                <a:ea typeface="Microsoft YaHei"/>
              </a:rPr>
              <a:t> </a:t>
            </a:r>
            <a:r>
              <a:rPr lang="pt-BR" sz="2400" dirty="0" smtClean="0">
                <a:ea typeface="Microsoft YaHei"/>
              </a:rPr>
              <a:t>espaço </a:t>
            </a:r>
            <a:r>
              <a:rPr lang="pt-BR" sz="2400" dirty="0">
                <a:ea typeface="Microsoft YaHei"/>
              </a:rPr>
              <a:t>criado </a:t>
            </a:r>
            <a:r>
              <a:rPr lang="pt-BR" sz="2400" dirty="0" smtClean="0">
                <a:ea typeface="Microsoft YaHei"/>
              </a:rPr>
              <a:t>para promover e </a:t>
            </a:r>
            <a:r>
              <a:rPr lang="pt-BR" sz="2400" dirty="0">
                <a:ea typeface="Microsoft YaHei"/>
              </a:rPr>
              <a:t>valorizar </a:t>
            </a:r>
            <a:r>
              <a:rPr lang="pt-BR" sz="2400" dirty="0" smtClean="0">
                <a:ea typeface="Microsoft YaHei"/>
              </a:rPr>
              <a:t>a                 </a:t>
            </a:r>
            <a:r>
              <a:rPr lang="pt-BR" sz="2400" dirty="0">
                <a:ea typeface="Microsoft YaHei"/>
              </a:rPr>
              <a:t>participação </a:t>
            </a:r>
            <a:r>
              <a:rPr lang="pt-BR" sz="2400" dirty="0" smtClean="0">
                <a:ea typeface="Microsoft YaHei"/>
              </a:rPr>
              <a:t>comunitária de grupos </a:t>
            </a:r>
            <a:r>
              <a:rPr lang="pt-BR" sz="2400" dirty="0">
                <a:ea typeface="Microsoft YaHei"/>
              </a:rPr>
              <a:t>e Usuários na </a:t>
            </a:r>
            <a:r>
              <a:rPr lang="pt-BR" sz="2400" dirty="0" smtClean="0">
                <a:ea typeface="Microsoft YaHei"/>
              </a:rPr>
              <a:t>promoção                    </a:t>
            </a:r>
            <a:r>
              <a:rPr lang="pt-BR" sz="2400" dirty="0">
                <a:ea typeface="Microsoft YaHei"/>
              </a:rPr>
              <a:t>da </a:t>
            </a:r>
            <a:r>
              <a:rPr lang="pt-BR" sz="2400" dirty="0" smtClean="0">
                <a:ea typeface="Microsoft YaHei"/>
              </a:rPr>
              <a:t>saúde </a:t>
            </a:r>
            <a:r>
              <a:rPr lang="pt-BR" sz="2400" dirty="0">
                <a:ea typeface="Microsoft YaHei"/>
              </a:rPr>
              <a:t>e meio </a:t>
            </a:r>
            <a:r>
              <a:rPr lang="pt-BR" sz="2400" dirty="0" smtClean="0">
                <a:ea typeface="Microsoft YaHei"/>
              </a:rPr>
              <a:t>ambiente.</a:t>
            </a:r>
            <a:endParaRPr lang="pt-BR" sz="2400" dirty="0" smtClean="0"/>
          </a:p>
          <a:p>
            <a:pPr marL="0" indent="0" algn="just">
              <a:buNone/>
            </a:pPr>
            <a:r>
              <a:rPr lang="pt-BR" sz="2400" b="1" dirty="0" smtClean="0">
                <a:ea typeface="Microsoft YaHei"/>
              </a:rPr>
              <a:t>Resultados</a:t>
            </a:r>
            <a:r>
              <a:rPr lang="pt-BR" sz="2400" b="1" dirty="0">
                <a:ea typeface="Microsoft YaHei"/>
              </a:rPr>
              <a:t>: </a:t>
            </a:r>
            <a:r>
              <a:rPr lang="pt-BR" sz="2400" dirty="0">
                <a:ea typeface="Microsoft YaHei"/>
              </a:rPr>
              <a:t>Envolvimento de grupos </a:t>
            </a:r>
            <a:r>
              <a:rPr lang="pt-BR" sz="2400" dirty="0" smtClean="0">
                <a:ea typeface="Microsoft YaHei"/>
              </a:rPr>
              <a:t>e comunidade </a:t>
            </a:r>
            <a:r>
              <a:rPr lang="pt-BR" sz="2400" dirty="0">
                <a:ea typeface="Microsoft YaHei"/>
              </a:rPr>
              <a:t>em </a:t>
            </a:r>
            <a:r>
              <a:rPr lang="pt-BR" sz="2400" dirty="0" smtClean="0">
                <a:ea typeface="Microsoft YaHei"/>
              </a:rPr>
              <a:t>geral e       formação </a:t>
            </a:r>
            <a:r>
              <a:rPr lang="pt-BR" sz="2400" dirty="0">
                <a:ea typeface="Microsoft YaHei"/>
              </a:rPr>
              <a:t>da pastoral da </a:t>
            </a:r>
            <a:r>
              <a:rPr lang="pt-BR" sz="2400" dirty="0" smtClean="0">
                <a:ea typeface="Microsoft YaHei"/>
              </a:rPr>
              <a:t>saúde.</a:t>
            </a:r>
            <a:endParaRPr lang="pt-BR" sz="2400" dirty="0"/>
          </a:p>
        </p:txBody>
      </p:sp>
      <p:pic>
        <p:nvPicPr>
          <p:cNvPr id="10" name="Imagem 9"/>
          <p:cNvPicPr/>
          <p:nvPr/>
        </p:nvPicPr>
        <p:blipFill>
          <a:blip r:embed="rId2"/>
          <a:stretch>
            <a:fillRect/>
          </a:stretch>
        </p:blipFill>
        <p:spPr>
          <a:xfrm>
            <a:off x="316118" y="1641259"/>
            <a:ext cx="2528683" cy="1748287"/>
          </a:xfrm>
          <a:prstGeom prst="rect">
            <a:avLst/>
          </a:prstGeom>
          <a:ln>
            <a:noFill/>
          </a:ln>
        </p:spPr>
      </p:pic>
      <p:pic>
        <p:nvPicPr>
          <p:cNvPr id="11" name="Imagem 10"/>
          <p:cNvPicPr/>
          <p:nvPr/>
        </p:nvPicPr>
        <p:blipFill>
          <a:blip r:embed="rId3"/>
          <a:stretch>
            <a:fillRect/>
          </a:stretch>
        </p:blipFill>
        <p:spPr>
          <a:xfrm>
            <a:off x="5977467" y="1641259"/>
            <a:ext cx="3025106" cy="1748287"/>
          </a:xfrm>
          <a:prstGeom prst="rect">
            <a:avLst/>
          </a:prstGeom>
          <a:ln>
            <a:noFill/>
          </a:ln>
        </p:spPr>
      </p:pic>
      <p:pic>
        <p:nvPicPr>
          <p:cNvPr id="12" name="Imagem 11"/>
          <p:cNvPicPr/>
          <p:nvPr/>
        </p:nvPicPr>
        <p:blipFill>
          <a:blip r:embed="rId4"/>
          <a:stretch>
            <a:fillRect/>
          </a:stretch>
        </p:blipFill>
        <p:spPr>
          <a:xfrm>
            <a:off x="3037601" y="1605259"/>
            <a:ext cx="2829800" cy="178987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0295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410544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  <a:ea typeface="DejaVu Sans"/>
              </a:rPr>
              <a:t>Programa Saúde 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  <a:ea typeface="DejaVu Sans"/>
              </a:rPr>
              <a:t>na 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  <a:ea typeface="DejaVu Sans"/>
              </a:rPr>
              <a:t>E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  <a:ea typeface="DejaVu Sans"/>
              </a:rPr>
              <a:t>scola (PSE</a:t>
            </a:r>
            <a:r>
              <a:rPr lang="pt-BR" sz="3600" b="1" dirty="0">
                <a:solidFill>
                  <a:srgbClr val="A03021"/>
                </a:solidFill>
                <a:latin typeface="+mn-lt"/>
                <a:ea typeface="DejaVu Sans"/>
              </a:rPr>
              <a:t>)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667438" y="1864177"/>
            <a:ext cx="3914906" cy="42841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400" b="1" dirty="0"/>
              <a:t>Objetivo:</a:t>
            </a:r>
            <a:r>
              <a:rPr lang="pt-BR" sz="2400" dirty="0"/>
              <a:t> conforme as diretrizes do </a:t>
            </a:r>
            <a:r>
              <a:rPr lang="pt-BR" sz="2400" dirty="0" smtClean="0"/>
              <a:t>PSE de </a:t>
            </a:r>
            <a:r>
              <a:rPr lang="pt-BR" sz="2400" dirty="0"/>
              <a:t>promover ações de promoção, prevenção e atenção à </a:t>
            </a:r>
            <a:r>
              <a:rPr lang="pt-BR" sz="2400" dirty="0" smtClean="0"/>
              <a:t>saúde </a:t>
            </a:r>
            <a:r>
              <a:rPr lang="pt-BR" sz="2400" dirty="0"/>
              <a:t>da criança e do </a:t>
            </a:r>
            <a:r>
              <a:rPr lang="pt-BR" sz="2400" dirty="0" smtClean="0"/>
              <a:t>adolescente.</a:t>
            </a:r>
          </a:p>
          <a:p>
            <a:pPr marL="0" indent="0">
              <a:buNone/>
            </a:pPr>
            <a:endParaRPr lang="pt-BR" sz="2400" dirty="0"/>
          </a:p>
          <a:p>
            <a:pPr marL="0" indent="0">
              <a:buNone/>
            </a:pPr>
            <a:r>
              <a:rPr lang="pt-BR" sz="2400" b="1" dirty="0"/>
              <a:t>Resultados:</a:t>
            </a:r>
            <a:r>
              <a:rPr lang="pt-BR" sz="2400" dirty="0"/>
              <a:t> várias ações realizadas desde 2011 em Escola Municipal e Estadual do </a:t>
            </a:r>
            <a:r>
              <a:rPr lang="pt-BR" sz="2400" dirty="0" smtClean="0"/>
              <a:t>Bairro.</a:t>
            </a:r>
            <a:endParaRPr lang="pt-BR" sz="2400" dirty="0" smtClean="0"/>
          </a:p>
          <a:p>
            <a:pPr marL="0" indent="0">
              <a:buNone/>
            </a:pPr>
            <a:r>
              <a:rPr lang="pt-BR" sz="1800" b="1" dirty="0"/>
              <a:t>Projeto premiado em nível Municipal </a:t>
            </a:r>
          </a:p>
          <a:p>
            <a:pPr marL="0" indent="0">
              <a:buNone/>
            </a:pPr>
            <a:endParaRPr lang="pt-BR" sz="2400" dirty="0"/>
          </a:p>
        </p:txBody>
      </p:sp>
      <p:pic>
        <p:nvPicPr>
          <p:cNvPr id="7" name="Imagem 6"/>
          <p:cNvPicPr/>
          <p:nvPr/>
        </p:nvPicPr>
        <p:blipFill>
          <a:blip r:embed="rId2"/>
          <a:stretch>
            <a:fillRect/>
          </a:stretch>
        </p:blipFill>
        <p:spPr>
          <a:xfrm>
            <a:off x="4842088" y="1723533"/>
            <a:ext cx="3453840" cy="2154200"/>
          </a:xfrm>
          <a:prstGeom prst="rect">
            <a:avLst/>
          </a:prstGeom>
          <a:ln>
            <a:noFill/>
          </a:ln>
        </p:spPr>
      </p:pic>
      <p:pic>
        <p:nvPicPr>
          <p:cNvPr id="8" name="Imagem 7"/>
          <p:cNvPicPr/>
          <p:nvPr/>
        </p:nvPicPr>
        <p:blipFill>
          <a:blip r:embed="rId3"/>
          <a:stretch>
            <a:fillRect/>
          </a:stretch>
        </p:blipFill>
        <p:spPr>
          <a:xfrm>
            <a:off x="4842088" y="4006266"/>
            <a:ext cx="3453840" cy="20858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78832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707106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8000"/>
              </a:lnSpc>
            </a:pPr>
            <a:r>
              <a:rPr lang="pt-BR" sz="3600" b="1" dirty="0">
                <a:solidFill>
                  <a:srgbClr val="A03021"/>
                </a:solidFill>
                <a:latin typeface="+mn-lt"/>
                <a:ea typeface="Arial"/>
              </a:rPr>
              <a:t>Projeto 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  <a:ea typeface="Arial"/>
              </a:rPr>
              <a:t>“</a:t>
            </a:r>
            <a:r>
              <a:rPr lang="pt-BR" sz="3600" b="1" dirty="0">
                <a:solidFill>
                  <a:srgbClr val="A03021"/>
                </a:solidFill>
                <a:latin typeface="+mn-lt"/>
                <a:ea typeface="Arial"/>
              </a:rPr>
              <a:t>Jovem Vencedor”</a:t>
            </a:r>
            <a:endParaRPr lang="pt-BR" sz="3600" b="1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739393" y="2767258"/>
            <a:ext cx="8229600" cy="3394472"/>
          </a:xfrm>
          <a:prstGeom prst="rect">
            <a:avLst/>
          </a:prstGeom>
        </p:spPr>
        <p:txBody>
          <a:bodyPr anchor="ctr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35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pt-BR" sz="10400" b="1" dirty="0" smtClean="0"/>
              <a:t>Objetivo:</a:t>
            </a:r>
            <a:r>
              <a:rPr lang="pt-BR" sz="10400" dirty="0"/>
              <a:t> </a:t>
            </a:r>
            <a:r>
              <a:rPr lang="pt-BR" sz="10400" dirty="0" smtClean="0"/>
              <a:t>impactar </a:t>
            </a:r>
            <a:r>
              <a:rPr lang="pt-BR" sz="10400" dirty="0"/>
              <a:t>no indicador de </a:t>
            </a:r>
            <a:r>
              <a:rPr lang="pt-BR" sz="10400" dirty="0" smtClean="0"/>
              <a:t>violência </a:t>
            </a:r>
            <a:r>
              <a:rPr lang="pt-BR" sz="10400" dirty="0"/>
              <a:t>do </a:t>
            </a:r>
            <a:r>
              <a:rPr lang="pt-BR" sz="10400" dirty="0" smtClean="0"/>
              <a:t>bairro.</a:t>
            </a:r>
            <a:endParaRPr lang="pt-BR" sz="10400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pt-BR" sz="10400" b="1" dirty="0" smtClean="0"/>
              <a:t>Resultados</a:t>
            </a:r>
            <a:r>
              <a:rPr lang="pt-BR" sz="10400" dirty="0"/>
              <a:t>: </a:t>
            </a:r>
            <a:r>
              <a:rPr lang="pt-BR" sz="10400" dirty="0" smtClean="0"/>
              <a:t>d</a:t>
            </a:r>
            <a:r>
              <a:rPr lang="pt-BR" sz="10400" dirty="0" smtClean="0">
                <a:ea typeface="Arial"/>
              </a:rPr>
              <a:t>iminuição </a:t>
            </a:r>
            <a:r>
              <a:rPr lang="pt-BR" sz="10400" dirty="0">
                <a:ea typeface="Arial"/>
              </a:rPr>
              <a:t>de 90% dos casos de </a:t>
            </a:r>
            <a:r>
              <a:rPr lang="pt-BR" sz="10400" dirty="0" smtClean="0">
                <a:ea typeface="Arial"/>
              </a:rPr>
              <a:t>infração</a:t>
            </a:r>
            <a:r>
              <a:rPr lang="pt-BR" sz="10400" dirty="0" smtClean="0"/>
              <a:t> </a:t>
            </a:r>
            <a:r>
              <a:rPr lang="pt-BR" sz="10400" dirty="0" smtClean="0">
                <a:ea typeface="Arial"/>
              </a:rPr>
              <a:t>cometida </a:t>
            </a:r>
            <a:r>
              <a:rPr lang="pt-BR" sz="10400" dirty="0">
                <a:ea typeface="Arial"/>
              </a:rPr>
              <a:t>por adolescentes no bairro Jardim </a:t>
            </a:r>
            <a:r>
              <a:rPr lang="pt-BR" sz="10400" dirty="0" smtClean="0">
                <a:ea typeface="Arial"/>
              </a:rPr>
              <a:t>Sofia</a:t>
            </a:r>
            <a:r>
              <a:rPr lang="pt-BR" sz="10400" dirty="0" smtClean="0"/>
              <a:t> </a:t>
            </a:r>
            <a:r>
              <a:rPr lang="pt-BR" sz="10400" dirty="0" smtClean="0">
                <a:ea typeface="Arial"/>
              </a:rPr>
              <a:t>conforme </a:t>
            </a:r>
            <a:r>
              <a:rPr lang="pt-BR" sz="10400" dirty="0">
                <a:ea typeface="Arial"/>
              </a:rPr>
              <a:t>dados do Conselho Tutelar do </a:t>
            </a:r>
            <a:r>
              <a:rPr lang="pt-BR" sz="10400" dirty="0" smtClean="0">
                <a:ea typeface="Arial"/>
              </a:rPr>
              <a:t>Município.</a:t>
            </a:r>
            <a:endParaRPr lang="pt-BR" sz="10400" dirty="0"/>
          </a:p>
          <a:p>
            <a:pPr>
              <a:lnSpc>
                <a:spcPts val="3500"/>
              </a:lnSpc>
              <a:spcBef>
                <a:spcPts val="0"/>
              </a:spcBef>
              <a:spcAft>
                <a:spcPts val="1000"/>
              </a:spcAft>
            </a:pPr>
            <a:r>
              <a:rPr lang="pt-BR" sz="8800" dirty="0" smtClean="0">
                <a:ea typeface="Arial"/>
              </a:rPr>
              <a:t>Projeto </a:t>
            </a:r>
            <a:r>
              <a:rPr lang="pt-BR" sz="8800" dirty="0">
                <a:ea typeface="Arial"/>
              </a:rPr>
              <a:t>premiado </a:t>
            </a:r>
            <a:r>
              <a:rPr lang="pt-BR" sz="8800" dirty="0" smtClean="0">
                <a:ea typeface="Arial"/>
              </a:rPr>
              <a:t>duas vezes nacionalmente;</a:t>
            </a:r>
            <a:endParaRPr lang="pt-BR" sz="8800" dirty="0" smtClean="0">
              <a:ea typeface="Arial"/>
            </a:endParaRPr>
          </a:p>
          <a:p>
            <a:pPr>
              <a:lnSpc>
                <a:spcPts val="3500"/>
              </a:lnSpc>
              <a:spcBef>
                <a:spcPts val="0"/>
              </a:spcBef>
              <a:spcAft>
                <a:spcPts val="1000"/>
              </a:spcAft>
            </a:pPr>
            <a:r>
              <a:rPr lang="pt-BR" sz="8800" dirty="0" smtClean="0">
                <a:ea typeface="Arial"/>
              </a:rPr>
              <a:t>Premiado </a:t>
            </a:r>
            <a:r>
              <a:rPr lang="pt-BR" sz="8800" dirty="0">
                <a:ea typeface="Arial"/>
              </a:rPr>
              <a:t>pelo Ministério da </a:t>
            </a:r>
            <a:r>
              <a:rPr lang="pt-BR" sz="8800" dirty="0" smtClean="0">
                <a:ea typeface="Arial"/>
              </a:rPr>
              <a:t>Saúde;</a:t>
            </a:r>
            <a:endParaRPr lang="pt-BR" sz="8800" dirty="0" smtClean="0"/>
          </a:p>
          <a:p>
            <a:pPr>
              <a:lnSpc>
                <a:spcPts val="3500"/>
              </a:lnSpc>
              <a:spcBef>
                <a:spcPts val="0"/>
              </a:spcBef>
              <a:spcAft>
                <a:spcPts val="1000"/>
              </a:spcAft>
            </a:pPr>
            <a:r>
              <a:rPr lang="pt-BR" sz="8800" dirty="0" smtClean="0">
                <a:ea typeface="Arial"/>
              </a:rPr>
              <a:t>Premiado </a:t>
            </a:r>
            <a:r>
              <a:rPr lang="pt-BR" sz="8800" dirty="0">
                <a:ea typeface="Arial"/>
              </a:rPr>
              <a:t>e selecionado pela Organização Pan </a:t>
            </a:r>
            <a:r>
              <a:rPr lang="pt-BR" sz="8800" dirty="0" smtClean="0">
                <a:ea typeface="Arial"/>
              </a:rPr>
              <a:t>Americana (</a:t>
            </a:r>
            <a:r>
              <a:rPr lang="pt-BR" sz="8800" dirty="0" smtClean="0">
                <a:ea typeface="Arial"/>
              </a:rPr>
              <a:t>OPAS)</a:t>
            </a:r>
            <a:r>
              <a:rPr lang="pt-BR" sz="8800" dirty="0" smtClean="0"/>
              <a:t> </a:t>
            </a:r>
            <a:r>
              <a:rPr lang="pt-BR" sz="8800" dirty="0" smtClean="0">
                <a:ea typeface="Arial"/>
              </a:rPr>
              <a:t>como </a:t>
            </a:r>
            <a:r>
              <a:rPr lang="pt-BR" sz="8800" dirty="0">
                <a:ea typeface="Arial"/>
              </a:rPr>
              <a:t>referência Nacional em Saúde do </a:t>
            </a:r>
            <a:r>
              <a:rPr lang="pt-BR" sz="8800" dirty="0" smtClean="0">
                <a:ea typeface="Arial"/>
              </a:rPr>
              <a:t>Adolescente.</a:t>
            </a:r>
            <a:endParaRPr lang="pt-BR" sz="8800" dirty="0"/>
          </a:p>
          <a:p>
            <a:pPr algn="just">
              <a:lnSpc>
                <a:spcPts val="3500"/>
              </a:lnSpc>
            </a:pP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6371078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156680"/>
            <a:ext cx="8995320" cy="5701320"/>
          </a:xfrm>
          <a:prstGeom prst="rect">
            <a:avLst/>
          </a:prstGeom>
          <a:ln>
            <a:noFill/>
          </a:ln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868760" y="707106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600" b="1" kern="0" dirty="0" smtClean="0">
                <a:solidFill>
                  <a:srgbClr val="A03021"/>
                </a:solidFill>
                <a:latin typeface="+mn-lt"/>
                <a:ea typeface="Tahoma" pitchFamily="34" charset="0"/>
                <a:cs typeface="Tahoma" pitchFamily="34" charset="0"/>
              </a:rPr>
              <a:t>Intersetorialidade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751706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77226" y="378435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39000"/>
              </a:lnSpc>
            </a:pPr>
            <a:r>
              <a:rPr lang="pt-BR" sz="3200" b="1" dirty="0">
                <a:solidFill>
                  <a:srgbClr val="A03021"/>
                </a:solidFill>
                <a:latin typeface="+mn-lt"/>
              </a:rPr>
              <a:t>Saúde e Meio </a:t>
            </a:r>
            <a:r>
              <a:rPr lang="pt-BR" sz="3200" b="1" dirty="0" smtClean="0">
                <a:solidFill>
                  <a:srgbClr val="A03021"/>
                </a:solidFill>
                <a:latin typeface="+mn-lt"/>
              </a:rPr>
              <a:t>Ambiente </a:t>
            </a:r>
          </a:p>
          <a:p>
            <a:pPr algn="ctr">
              <a:lnSpc>
                <a:spcPct val="139000"/>
              </a:lnSpc>
            </a:pPr>
            <a:r>
              <a:rPr lang="pt-BR" sz="3600" b="1" dirty="0" smtClean="0">
                <a:solidFill>
                  <a:srgbClr val="A03021"/>
                </a:solidFill>
                <a:latin typeface="+mn-lt"/>
              </a:rPr>
              <a:t>Projeto “</a:t>
            </a:r>
            <a:r>
              <a:rPr lang="pt-BR" sz="3600" b="1" dirty="0">
                <a:solidFill>
                  <a:srgbClr val="A03021"/>
                </a:solidFill>
                <a:latin typeface="+mn-lt"/>
              </a:rPr>
              <a:t>Meu Bairro, Minha Casa”</a:t>
            </a: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384160" y="4093472"/>
            <a:ext cx="8229600" cy="21688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3000" dirty="0" smtClean="0">
                <a:ea typeface="Microsoft YaHei"/>
              </a:rPr>
              <a:t>“A </a:t>
            </a:r>
            <a:r>
              <a:rPr lang="pt-BR" sz="3000" dirty="0">
                <a:ea typeface="Microsoft YaHei"/>
              </a:rPr>
              <a:t>saúde </a:t>
            </a:r>
            <a:r>
              <a:rPr lang="pt-BR" sz="3000" dirty="0" smtClean="0">
                <a:ea typeface="Microsoft YaHei"/>
              </a:rPr>
              <a:t>é </a:t>
            </a:r>
            <a:r>
              <a:rPr lang="pt-BR" sz="3000" dirty="0">
                <a:ea typeface="Microsoft YaHei"/>
              </a:rPr>
              <a:t>elemento fundamental para a </a:t>
            </a:r>
            <a:r>
              <a:rPr lang="pt-BR" sz="3000" dirty="0" smtClean="0">
                <a:ea typeface="Microsoft YaHei"/>
              </a:rPr>
              <a:t>qualidade de </a:t>
            </a:r>
            <a:r>
              <a:rPr lang="pt-BR" sz="3000" dirty="0">
                <a:ea typeface="Microsoft YaHei"/>
              </a:rPr>
              <a:t>vida das pessoas, </a:t>
            </a:r>
            <a:r>
              <a:rPr lang="pt-BR" sz="3000" dirty="0" smtClean="0">
                <a:ea typeface="Microsoft YaHei"/>
              </a:rPr>
              <a:t>portanto </a:t>
            </a:r>
            <a:r>
              <a:rPr lang="pt-BR" sz="3000" dirty="0">
                <a:ea typeface="Microsoft YaHei"/>
              </a:rPr>
              <a:t>tudo que diz respeito à relação saúde e ambiente se constitui em questões relevantes</a:t>
            </a:r>
            <a:r>
              <a:rPr lang="pt-BR" sz="3000" dirty="0" smtClean="0">
                <a:ea typeface="Microsoft YaHei"/>
              </a:rPr>
              <a:t>”.</a:t>
            </a:r>
            <a:endParaRPr lang="pt-BR" sz="3000" dirty="0">
              <a:ea typeface="Microsoft YaHei"/>
            </a:endParaRPr>
          </a:p>
        </p:txBody>
      </p:sp>
      <p:sp>
        <p:nvSpPr>
          <p:cNvPr id="4" name="CustomShape 6"/>
          <p:cNvSpPr/>
          <p:nvPr/>
        </p:nvSpPr>
        <p:spPr>
          <a:xfrm>
            <a:off x="467544" y="6226924"/>
            <a:ext cx="5614560" cy="3524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r>
              <a:rPr lang="pt-BR" b="1" dirty="0"/>
              <a:t>Projeto premiado em nível Estadua</a:t>
            </a:r>
            <a:r>
              <a:rPr lang="pt-BR" dirty="0"/>
              <a:t>l</a:t>
            </a:r>
            <a:endParaRPr dirty="0"/>
          </a:p>
        </p:txBody>
      </p:sp>
      <p:pic>
        <p:nvPicPr>
          <p:cNvPr id="5" name="Imagem 4"/>
          <p:cNvPicPr/>
          <p:nvPr/>
        </p:nvPicPr>
        <p:blipFill>
          <a:blip r:embed="rId2"/>
          <a:stretch>
            <a:fillRect/>
          </a:stretch>
        </p:blipFill>
        <p:spPr>
          <a:xfrm>
            <a:off x="542200" y="2132455"/>
            <a:ext cx="3956760" cy="1996425"/>
          </a:xfrm>
          <a:prstGeom prst="rect">
            <a:avLst/>
          </a:prstGeom>
          <a:ln>
            <a:noFill/>
          </a:ln>
        </p:spPr>
      </p:pic>
      <p:pic>
        <p:nvPicPr>
          <p:cNvPr id="6" name="Imagem 5"/>
          <p:cNvPicPr/>
          <p:nvPr/>
        </p:nvPicPr>
        <p:blipFill>
          <a:blip r:embed="rId3"/>
          <a:stretch>
            <a:fillRect/>
          </a:stretch>
        </p:blipFill>
        <p:spPr>
          <a:xfrm>
            <a:off x="4790200" y="2132455"/>
            <a:ext cx="3668760" cy="199642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26962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416744" y="1865672"/>
            <a:ext cx="8229600" cy="33944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40000"/>
              </a:lnSpc>
              <a:buNone/>
            </a:pPr>
            <a:r>
              <a:rPr lang="pt-BR" sz="2000" b="1" dirty="0" smtClean="0"/>
              <a:t>Objetivos</a:t>
            </a:r>
            <a:r>
              <a:rPr lang="pt-BR" sz="2000" dirty="0" smtClean="0"/>
              <a:t>: </a:t>
            </a:r>
            <a:r>
              <a:rPr lang="pt-BR" sz="2000" dirty="0" smtClean="0">
                <a:ea typeface="Microsoft YaHei"/>
              </a:rPr>
              <a:t>Desenvolver, através de um planejamento intersetorial ação </a:t>
            </a:r>
            <a:r>
              <a:rPr lang="pt-BR" sz="2000" dirty="0">
                <a:ea typeface="Microsoft YaHei"/>
              </a:rPr>
              <a:t>de mobilização </a:t>
            </a:r>
            <a:r>
              <a:rPr lang="pt-BR" sz="2000" dirty="0" smtClean="0">
                <a:ea typeface="Microsoft YaHei"/>
              </a:rPr>
              <a:t>comunitária, vigilância </a:t>
            </a:r>
            <a:r>
              <a:rPr lang="pt-BR" sz="2000" dirty="0" smtClean="0">
                <a:ea typeface="Microsoft YaHei"/>
              </a:rPr>
              <a:t>ambiental para </a:t>
            </a:r>
            <a:r>
              <a:rPr lang="pt-BR" sz="2000" dirty="0">
                <a:ea typeface="Microsoft YaHei"/>
              </a:rPr>
              <a:t>a promoção à saúde através do controle de </a:t>
            </a:r>
            <a:r>
              <a:rPr lang="pt-BR" sz="2000" dirty="0" smtClean="0">
                <a:ea typeface="Microsoft YaHei"/>
              </a:rPr>
              <a:t>doenças e </a:t>
            </a:r>
            <a:r>
              <a:rPr lang="pt-BR" sz="2000" dirty="0">
                <a:ea typeface="Microsoft YaHei"/>
              </a:rPr>
              <a:t>a melhoria das condições ambientais, consolidando </a:t>
            </a:r>
            <a:r>
              <a:rPr lang="pt-BR" sz="2000" dirty="0" smtClean="0">
                <a:ea typeface="Microsoft YaHei"/>
              </a:rPr>
              <a:t>uma </a:t>
            </a:r>
            <a:r>
              <a:rPr lang="pt-BR" sz="2000" dirty="0">
                <a:ea typeface="Microsoft YaHei"/>
              </a:rPr>
              <a:t>cultura voltada ao cuidado com o meio ambiente. </a:t>
            </a:r>
            <a:endParaRPr lang="pt-BR" sz="20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pt-BR" sz="2000" b="1" dirty="0" smtClean="0">
                <a:ea typeface="Microsoft YaHei"/>
              </a:rPr>
              <a:t>Resultados:  </a:t>
            </a:r>
            <a:endParaRPr lang="pt-BR" sz="2000" b="1" dirty="0" smtClean="0">
              <a:ea typeface="Microsoft YaHei"/>
            </a:endParaRPr>
          </a:p>
          <a:p>
            <a:pPr algn="just">
              <a:lnSpc>
                <a:spcPct val="150000"/>
              </a:lnSpc>
            </a:pPr>
            <a:r>
              <a:rPr lang="pt-BR" sz="2000" dirty="0" smtClean="0">
                <a:ea typeface="Microsoft YaHei"/>
              </a:rPr>
              <a:t>Redução </a:t>
            </a:r>
            <a:r>
              <a:rPr lang="pt-BR" sz="2000" dirty="0">
                <a:ea typeface="Microsoft YaHei"/>
              </a:rPr>
              <a:t>dos locais de depósito de lixo e acúmulo de </a:t>
            </a:r>
            <a:r>
              <a:rPr lang="pt-BR" sz="2000" dirty="0" smtClean="0">
                <a:ea typeface="Microsoft YaHei"/>
              </a:rPr>
              <a:t>mato;</a:t>
            </a:r>
            <a:endParaRPr lang="pt-BR" sz="2000" dirty="0"/>
          </a:p>
          <a:p>
            <a:pPr algn="just">
              <a:lnSpc>
                <a:spcPct val="150000"/>
              </a:lnSpc>
            </a:pPr>
            <a:r>
              <a:rPr lang="pt-BR" sz="2000" dirty="0" smtClean="0">
                <a:ea typeface="Microsoft YaHei"/>
              </a:rPr>
              <a:t> </a:t>
            </a:r>
            <a:r>
              <a:rPr lang="pt-BR" sz="2000" dirty="0" smtClean="0">
                <a:ea typeface="Microsoft YaHei"/>
              </a:rPr>
              <a:t>Oferta </a:t>
            </a:r>
            <a:r>
              <a:rPr lang="pt-BR" sz="2000" dirty="0">
                <a:ea typeface="Microsoft YaHei"/>
              </a:rPr>
              <a:t>e orientação para o plantio de árvores (adoção de mudas</a:t>
            </a:r>
            <a:r>
              <a:rPr lang="pt-BR" sz="2000" dirty="0" smtClean="0">
                <a:ea typeface="Microsoft YaHei"/>
              </a:rPr>
              <a:t>);</a:t>
            </a:r>
            <a:endParaRPr lang="pt-BR" sz="2000" dirty="0"/>
          </a:p>
          <a:p>
            <a:pPr algn="just">
              <a:lnSpc>
                <a:spcPct val="140000"/>
              </a:lnSpc>
            </a:pPr>
            <a:r>
              <a:rPr lang="pt-BR" sz="2000" dirty="0" smtClean="0">
                <a:ea typeface="Microsoft YaHei"/>
              </a:rPr>
              <a:t>Plantio </a:t>
            </a:r>
            <a:r>
              <a:rPr lang="pt-BR" sz="2000" dirty="0">
                <a:ea typeface="Microsoft YaHei"/>
              </a:rPr>
              <a:t>de 80 árvores na Praça Local e leito do Rio do </a:t>
            </a:r>
            <a:r>
              <a:rPr lang="pt-BR" sz="2000" dirty="0" smtClean="0">
                <a:ea typeface="Microsoft YaHei"/>
              </a:rPr>
              <a:t>Braço;</a:t>
            </a:r>
            <a:endParaRPr lang="pt-BR" sz="2000" dirty="0"/>
          </a:p>
          <a:p>
            <a:pPr algn="just">
              <a:lnSpc>
                <a:spcPct val="140000"/>
              </a:lnSpc>
            </a:pPr>
            <a:r>
              <a:rPr lang="pt-BR" sz="2000" dirty="0" smtClean="0">
                <a:ea typeface="Microsoft YaHei"/>
              </a:rPr>
              <a:t>Projeto </a:t>
            </a:r>
            <a:r>
              <a:rPr lang="pt-BR" sz="2000" dirty="0">
                <a:ea typeface="Microsoft YaHei"/>
              </a:rPr>
              <a:t>da Horta </a:t>
            </a:r>
            <a:r>
              <a:rPr lang="pt-BR" sz="2000" dirty="0" smtClean="0">
                <a:ea typeface="Microsoft YaHei"/>
              </a:rPr>
              <a:t>Comunitária;</a:t>
            </a:r>
            <a:endParaRPr lang="pt-BR" sz="2000" dirty="0"/>
          </a:p>
          <a:p>
            <a:pPr algn="just">
              <a:lnSpc>
                <a:spcPct val="140000"/>
              </a:lnSpc>
            </a:pPr>
            <a:r>
              <a:rPr lang="pt-BR" sz="2000" dirty="0" smtClean="0">
                <a:ea typeface="Microsoft YaHei"/>
              </a:rPr>
              <a:t>Calendário </a:t>
            </a:r>
            <a:r>
              <a:rPr lang="pt-BR" sz="2000" dirty="0">
                <a:ea typeface="Microsoft YaHei"/>
              </a:rPr>
              <a:t>de eventos consolidado com metodologia do </a:t>
            </a:r>
            <a:r>
              <a:rPr lang="pt-BR" sz="2000" dirty="0" smtClean="0">
                <a:ea typeface="Microsoft YaHei"/>
              </a:rPr>
              <a:t>projeto;</a:t>
            </a:r>
            <a:endParaRPr lang="pt-BR" sz="2000" dirty="0"/>
          </a:p>
          <a:p>
            <a:pPr algn="just">
              <a:lnSpc>
                <a:spcPct val="140000"/>
              </a:lnSpc>
            </a:pPr>
            <a:r>
              <a:rPr lang="pt-BR" sz="2000" dirty="0" smtClean="0">
                <a:ea typeface="Microsoft YaHei"/>
              </a:rPr>
              <a:t>Planejamento </a:t>
            </a:r>
            <a:r>
              <a:rPr lang="pt-BR" sz="2000" dirty="0">
                <a:ea typeface="Microsoft YaHei"/>
              </a:rPr>
              <a:t>e envolvimento do controle social</a:t>
            </a:r>
            <a:r>
              <a:rPr lang="pt-BR" sz="2000" dirty="0" smtClean="0">
                <a:ea typeface="Microsoft YaHei"/>
              </a:rPr>
              <a:t>, Escolas e </a:t>
            </a:r>
            <a:r>
              <a:rPr lang="pt-BR" sz="2000" dirty="0" smtClean="0">
                <a:ea typeface="Microsoft YaHei"/>
              </a:rPr>
              <a:t>lideranças; </a:t>
            </a:r>
            <a:endParaRPr lang="pt-BR" sz="2000" dirty="0"/>
          </a:p>
          <a:p>
            <a:pPr algn="just">
              <a:lnSpc>
                <a:spcPct val="140000"/>
              </a:lnSpc>
            </a:pPr>
            <a:r>
              <a:rPr lang="pt-BR" sz="2000" dirty="0" smtClean="0">
                <a:ea typeface="Microsoft YaHei"/>
              </a:rPr>
              <a:t>Articulação </a:t>
            </a:r>
            <a:r>
              <a:rPr lang="pt-BR" sz="2000" dirty="0" err="1" smtClean="0">
                <a:ea typeface="Microsoft YaHei"/>
              </a:rPr>
              <a:t>intersetorial</a:t>
            </a:r>
            <a:r>
              <a:rPr lang="pt-BR" sz="2000" dirty="0" smtClean="0">
                <a:ea typeface="Microsoft YaHei"/>
              </a:rPr>
              <a:t>.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35973920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 bwMode="auto">
          <a:xfrm>
            <a:off x="510865" y="2953410"/>
            <a:ext cx="8352928" cy="102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pt-BR" sz="3600" b="1" dirty="0">
                <a:solidFill>
                  <a:srgbClr val="A03021"/>
                </a:solidFill>
              </a:rPr>
              <a:t>ESF Jardim Sofia</a:t>
            </a:r>
          </a:p>
          <a:p>
            <a:pPr algn="ctr"/>
            <a:r>
              <a:rPr lang="pt-BR" sz="3600" b="1" dirty="0">
                <a:solidFill>
                  <a:srgbClr val="A03021"/>
                </a:solidFill>
              </a:rPr>
              <a:t>Contato: 47-3473-0870</a:t>
            </a:r>
          </a:p>
          <a:p>
            <a:pPr algn="ctr"/>
            <a:r>
              <a:rPr lang="pt-BR" sz="3600" b="1" dirty="0">
                <a:solidFill>
                  <a:srgbClr val="A03021"/>
                </a:solidFill>
              </a:rPr>
              <a:t>E-mail: </a:t>
            </a:r>
            <a:r>
              <a:rPr lang="pt-BR" sz="3600" b="1" dirty="0" smtClean="0">
                <a:solidFill>
                  <a:srgbClr val="A03021"/>
                </a:solidFill>
                <a:hlinkClick r:id="rId2"/>
              </a:rPr>
              <a:t>celia_diefenbach@hotmail.com</a:t>
            </a:r>
            <a:endParaRPr lang="pt-BR" sz="3600" b="1" dirty="0" smtClean="0">
              <a:solidFill>
                <a:srgbClr val="A03021"/>
              </a:solidFill>
            </a:endParaRPr>
          </a:p>
          <a:p>
            <a:pPr algn="ctr"/>
            <a:endParaRPr lang="pt-BR" sz="3600" b="1" dirty="0">
              <a:solidFill>
                <a:srgbClr val="A03021"/>
              </a:solidFill>
            </a:endParaRPr>
          </a:p>
          <a:p>
            <a:pPr algn="ctr"/>
            <a:r>
              <a:rPr lang="pt-BR" sz="3600" b="1" dirty="0" smtClean="0">
                <a:solidFill>
                  <a:srgbClr val="A03021"/>
                </a:solidFill>
              </a:rPr>
              <a:t>Obrigado!</a:t>
            </a:r>
            <a:endParaRPr lang="pt-BR" sz="3600" b="1" dirty="0">
              <a:solidFill>
                <a:srgbClr val="A03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76460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385830"/>
            <a:ext cx="7427168" cy="85725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b="1" kern="0" dirty="0" smtClean="0">
                <a:solidFill>
                  <a:srgbClr val="A03021"/>
                </a:solidFill>
                <a:latin typeface="+mn-lt"/>
                <a:ea typeface="Tahoma" pitchFamily="34" charset="0"/>
                <a:cs typeface="Tahoma" pitchFamily="34" charset="0"/>
              </a:rPr>
              <a:t>Bibliografia</a:t>
            </a:r>
            <a:endParaRPr lang="pt-BR" sz="4000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467544" y="2250791"/>
            <a:ext cx="8229600" cy="33944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1800" dirty="0">
                <a:ea typeface="Droid Sans Fallback"/>
              </a:rPr>
              <a:t>1- Trabalho em Equipe no Programa de Saúde da </a:t>
            </a:r>
            <a:r>
              <a:rPr lang="pt-BR" sz="1800" dirty="0" smtClean="0">
                <a:ea typeface="Droid Sans Fallback"/>
              </a:rPr>
              <a:t>Familia-2007 </a:t>
            </a:r>
            <a:r>
              <a:rPr lang="pt-BR" sz="1800" dirty="0" smtClean="0">
                <a:ea typeface="Droid Sans Fallback"/>
                <a:hlinkClick r:id="rId2"/>
              </a:rPr>
              <a:t>http</a:t>
            </a:r>
            <a:r>
              <a:rPr lang="pt-BR" sz="1800" dirty="0">
                <a:ea typeface="Droid Sans Fallback"/>
                <a:hlinkClick r:id="rId2"/>
              </a:rPr>
              <a:t>://www.smnf.org.br</a:t>
            </a:r>
            <a:endParaRPr lang="pt-BR" sz="1800" dirty="0">
              <a:ea typeface="Droid Sans Fallback"/>
            </a:endParaRPr>
          </a:p>
          <a:p>
            <a:pPr marL="0" indent="0" algn="just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1800" dirty="0">
                <a:ea typeface="Droid Sans Fallback"/>
              </a:rPr>
              <a:t>2- Manual de Saúde da </a:t>
            </a:r>
            <a:r>
              <a:rPr lang="pt-BR" sz="1800" dirty="0" err="1">
                <a:ea typeface="Droid Sans Fallback"/>
              </a:rPr>
              <a:t>Familia</a:t>
            </a:r>
            <a:r>
              <a:rPr lang="pt-BR" sz="1800" dirty="0">
                <a:ea typeface="Droid Sans Fallback"/>
              </a:rPr>
              <a:t> de Curitiba - Ministrado pelos monitores </a:t>
            </a:r>
            <a:r>
              <a:rPr lang="pt-BR" sz="1800" dirty="0" smtClean="0">
                <a:ea typeface="Droid Sans Fallback"/>
              </a:rPr>
              <a:t>do </a:t>
            </a:r>
            <a:r>
              <a:rPr lang="pt-BR" sz="1800" dirty="0" err="1">
                <a:ea typeface="Droid Sans Fallback"/>
              </a:rPr>
              <a:t>Depto</a:t>
            </a:r>
            <a:r>
              <a:rPr lang="pt-BR" sz="1800" dirty="0">
                <a:ea typeface="Droid Sans Fallback"/>
              </a:rPr>
              <a:t> de medicina Familiar da Universidade de Toronto no </a:t>
            </a:r>
            <a:r>
              <a:rPr lang="pt-BR" sz="1800" dirty="0" smtClean="0">
                <a:ea typeface="Droid Sans Fallback"/>
              </a:rPr>
              <a:t>Canadá e </a:t>
            </a:r>
            <a:r>
              <a:rPr lang="pt-BR" sz="1800" dirty="0">
                <a:ea typeface="Droid Sans Fallback"/>
              </a:rPr>
              <a:t>adaptado pelos profissionais de Saúde da </a:t>
            </a:r>
            <a:r>
              <a:rPr lang="pt-BR" sz="1800" dirty="0" err="1">
                <a:ea typeface="Droid Sans Fallback"/>
              </a:rPr>
              <a:t>Familia</a:t>
            </a:r>
            <a:r>
              <a:rPr lang="pt-BR" sz="1800" dirty="0">
                <a:ea typeface="Droid Sans Fallback"/>
              </a:rPr>
              <a:t>.</a:t>
            </a:r>
          </a:p>
          <a:p>
            <a:pPr marL="0" indent="0" algn="just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1800" dirty="0">
                <a:ea typeface="Droid Sans Fallback"/>
              </a:rPr>
              <a:t>3- Organização das Redes Regionalizadas e Integradas de Atenção à </a:t>
            </a:r>
            <a:r>
              <a:rPr lang="pt-BR" sz="1800" dirty="0" smtClean="0">
                <a:ea typeface="Droid Sans Fallback"/>
              </a:rPr>
              <a:t>Saúde desafios </a:t>
            </a:r>
            <a:r>
              <a:rPr lang="pt-BR" sz="1800" dirty="0">
                <a:ea typeface="Droid Sans Fallback"/>
              </a:rPr>
              <a:t>do SUS – Brasil, Silvio F Silva- Revista de Saúde Coletiva/vol.16 n6</a:t>
            </a:r>
          </a:p>
          <a:p>
            <a:pPr marL="0" indent="0" algn="just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1800" dirty="0">
                <a:ea typeface="Droid Sans Fallback"/>
              </a:rPr>
              <a:t>4- </a:t>
            </a:r>
            <a:r>
              <a:rPr lang="pt-BR" sz="1800" u="sng" dirty="0">
                <a:ea typeface="Droid Sans Fallback"/>
                <a:hlinkClick r:id="rId2"/>
              </a:rPr>
              <a:t>www.smnf.org.br</a:t>
            </a:r>
            <a:r>
              <a:rPr lang="pt-BR" sz="1800" dirty="0">
                <a:ea typeface="Droid Sans Fallback"/>
              </a:rPr>
              <a:t> Trabalho em equipe no Programa de </a:t>
            </a:r>
            <a:r>
              <a:rPr lang="pt-BR" sz="1800" dirty="0" err="1">
                <a:ea typeface="Droid Sans Fallback"/>
              </a:rPr>
              <a:t>Saude</a:t>
            </a:r>
            <a:r>
              <a:rPr lang="pt-BR" sz="1800" dirty="0">
                <a:ea typeface="Droid Sans Fallback"/>
              </a:rPr>
              <a:t> da </a:t>
            </a:r>
            <a:r>
              <a:rPr lang="pt-BR" sz="1800" dirty="0" smtClean="0">
                <a:ea typeface="Droid Sans Fallback"/>
              </a:rPr>
              <a:t>Familia-2007 </a:t>
            </a:r>
            <a:r>
              <a:rPr lang="pt-BR" sz="1800" dirty="0">
                <a:ea typeface="Droid Sans Fallback"/>
              </a:rPr>
              <a:t>Fabio Morais Castro e Ruth Borges Dias</a:t>
            </a:r>
          </a:p>
          <a:p>
            <a:pPr marL="0" indent="0" algn="just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1800" dirty="0">
                <a:ea typeface="Droid Sans Fallback"/>
              </a:rPr>
              <a:t>5- Cuidado, as Fronteiras da Integralidade- Pinheiro, Roseli e Mattos A. </a:t>
            </a:r>
            <a:r>
              <a:rPr lang="pt-BR" sz="1800" dirty="0" smtClean="0">
                <a:ea typeface="Droid Sans Fallback"/>
              </a:rPr>
              <a:t>Rubens organizadores- </a:t>
            </a:r>
            <a:r>
              <a:rPr lang="pt-BR" sz="1800" dirty="0" err="1">
                <a:ea typeface="Droid Sans Fallback"/>
              </a:rPr>
              <a:t>RJ:Hucitec</a:t>
            </a:r>
            <a:r>
              <a:rPr lang="pt-BR" sz="1800" dirty="0">
                <a:ea typeface="Droid Sans Fallback"/>
              </a:rPr>
              <a:t>: Abrasco-2004</a:t>
            </a:r>
            <a:endParaRPr lang="pt-BR" sz="1800" dirty="0"/>
          </a:p>
          <a:p>
            <a:pPr marL="0" indent="0" algn="just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1800" dirty="0">
                <a:ea typeface="Droid Sans Fallback"/>
              </a:rPr>
              <a:t>6-BRASIL. Ministério da Saúde. Secretaria de Políticas de </a:t>
            </a:r>
            <a:r>
              <a:rPr lang="pt-BR" sz="1800" dirty="0" smtClean="0">
                <a:ea typeface="Droid Sans Fallback"/>
              </a:rPr>
              <a:t>Saúde, Departamento </a:t>
            </a:r>
            <a:r>
              <a:rPr lang="pt-BR" sz="1800" dirty="0">
                <a:ea typeface="Droid Sans Fallback"/>
              </a:rPr>
              <a:t>de Atenção Básica. Avaliação da implantação </a:t>
            </a:r>
            <a:r>
              <a:rPr lang="pt-BR" sz="1800" dirty="0" smtClean="0">
                <a:ea typeface="Droid Sans Fallback"/>
              </a:rPr>
              <a:t>do programa </a:t>
            </a:r>
            <a:r>
              <a:rPr lang="pt-BR" sz="1800" dirty="0">
                <a:ea typeface="Droid Sans Fallback"/>
              </a:rPr>
              <a:t>de saúde da família em dez grandes centros urbanos. </a:t>
            </a:r>
            <a:endParaRPr lang="pt-BR" sz="1800" dirty="0"/>
          </a:p>
          <a:p>
            <a:pPr marL="0" indent="0" algn="just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1800" dirty="0">
                <a:ea typeface="Droid Sans Fallback"/>
              </a:rPr>
              <a:t>Síntese dos principais resultados. Brasília: Ministério da </a:t>
            </a:r>
            <a:r>
              <a:rPr lang="pt-BR" sz="1800" dirty="0" smtClean="0">
                <a:ea typeface="Droid Sans Fallback"/>
              </a:rPr>
              <a:t>Saúde</a:t>
            </a:r>
            <a:r>
              <a:rPr lang="pt-BR" sz="1800" dirty="0">
                <a:ea typeface="Droid Sans Fallback"/>
              </a:rPr>
              <a:t>, 2002. </a:t>
            </a:r>
          </a:p>
          <a:p>
            <a:pPr marL="0" indent="0" algn="just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1800" dirty="0"/>
              <a:t>7-Consenso e diferenças em equipes do programa de saúde da </a:t>
            </a:r>
            <a:r>
              <a:rPr lang="pt-BR" sz="1800" dirty="0" smtClean="0"/>
              <a:t>família Pedrosa</a:t>
            </a:r>
            <a:r>
              <a:rPr lang="pt-BR" sz="1800" dirty="0"/>
              <a:t>, JLS e </a:t>
            </a:r>
            <a:r>
              <a:rPr lang="pt-BR" sz="1800" dirty="0" err="1"/>
              <a:t>Teles,JBM</a:t>
            </a:r>
            <a:r>
              <a:rPr lang="pt-BR" sz="1800" dirty="0"/>
              <a:t> – Revista de Saúde Pública,2001</a:t>
            </a:r>
          </a:p>
          <a:p>
            <a:pPr marL="0" indent="0" algn="just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1800" dirty="0"/>
              <a:t>8-Programa de Saúde da </a:t>
            </a:r>
            <a:r>
              <a:rPr lang="pt-BR" sz="1800" dirty="0" err="1"/>
              <a:t>Familia</a:t>
            </a:r>
            <a:r>
              <a:rPr lang="pt-BR" sz="1800" dirty="0"/>
              <a:t>: a experiência de uma equipe </a:t>
            </a:r>
            <a:r>
              <a:rPr lang="pt-BR" sz="1800" dirty="0" smtClean="0"/>
              <a:t>multiprofissional- </a:t>
            </a:r>
            <a:r>
              <a:rPr lang="pt-BR" sz="1800" dirty="0"/>
              <a:t>Revista de Saúde Pública 2006;40(4):727-33</a:t>
            </a:r>
          </a:p>
          <a:p>
            <a:pPr marL="0" indent="0" algn="just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1800" dirty="0"/>
              <a:t>9-Tratado de Medicina da </a:t>
            </a:r>
            <a:r>
              <a:rPr lang="pt-BR" sz="1800" dirty="0" err="1"/>
              <a:t>Familia</a:t>
            </a:r>
            <a:r>
              <a:rPr lang="pt-BR" sz="1800" dirty="0"/>
              <a:t> e Comunidade, </a:t>
            </a:r>
            <a:r>
              <a:rPr lang="pt-BR" sz="1800" dirty="0" err="1"/>
              <a:t>Gusso</a:t>
            </a:r>
            <a:r>
              <a:rPr lang="pt-BR" sz="1800" dirty="0"/>
              <a:t>, Gustavo e Lopes, José M. </a:t>
            </a:r>
            <a:r>
              <a:rPr lang="pt-BR" sz="1800" dirty="0" smtClean="0"/>
              <a:t> </a:t>
            </a:r>
            <a:r>
              <a:rPr lang="pt-BR" sz="1800" dirty="0" err="1"/>
              <a:t>Ceratti</a:t>
            </a:r>
            <a:r>
              <a:rPr lang="pt-BR" sz="1800" dirty="0"/>
              <a:t>  Vol1 2012, Ed. Artmed.</a:t>
            </a:r>
          </a:p>
        </p:txBody>
      </p:sp>
    </p:spTree>
    <p:extLst>
      <p:ext uri="{BB962C8B-B14F-4D97-AF65-F5344CB8AC3E}">
        <p14:creationId xmlns:p14="http://schemas.microsoft.com/office/powerpoint/2010/main" val="3281536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410544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4000" b="1" dirty="0">
                <a:solidFill>
                  <a:srgbClr val="A03021"/>
                </a:solidFill>
                <a:latin typeface="+mn-lt"/>
              </a:rPr>
              <a:t>Composição da </a:t>
            </a:r>
            <a:r>
              <a:rPr lang="pt-BR" sz="4000" b="1" dirty="0" smtClean="0">
                <a:solidFill>
                  <a:srgbClr val="A03021"/>
                </a:solidFill>
                <a:latin typeface="+mn-lt"/>
              </a:rPr>
              <a:t>equipe</a:t>
            </a:r>
            <a:endParaRPr lang="pt-BR" sz="4000" b="1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640859" y="2042510"/>
            <a:ext cx="7873413" cy="4210010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2000" dirty="0"/>
              <a:t>Agente Comunitário de Saúde: M6- Arminda C. M. </a:t>
            </a:r>
            <a:r>
              <a:rPr lang="pt-BR" sz="2000" dirty="0" smtClean="0"/>
              <a:t>Alves e </a:t>
            </a:r>
            <a:r>
              <a:rPr lang="pt-BR" sz="2000" dirty="0"/>
              <a:t>M5- Raquel C. Anhaia </a:t>
            </a:r>
          </a:p>
          <a:p>
            <a:pPr marL="0" indent="0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2000" dirty="0"/>
              <a:t>Enfermeira: Célia </a:t>
            </a:r>
            <a:r>
              <a:rPr lang="pt-BR" sz="2000" dirty="0" err="1"/>
              <a:t>Diefenbach</a:t>
            </a:r>
            <a:endParaRPr lang="pt-BR" sz="2000" dirty="0"/>
          </a:p>
          <a:p>
            <a:pPr marL="0" indent="0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2000" dirty="0"/>
              <a:t>Técnica de Higiene Bucal : </a:t>
            </a:r>
            <a:r>
              <a:rPr lang="pt-BR" sz="2000" dirty="0" err="1"/>
              <a:t>Edimara</a:t>
            </a:r>
            <a:r>
              <a:rPr lang="pt-BR" sz="2000" dirty="0"/>
              <a:t> </a:t>
            </a:r>
            <a:r>
              <a:rPr lang="pt-BR" sz="2000" dirty="0" err="1"/>
              <a:t>Jochem</a:t>
            </a:r>
            <a:endParaRPr lang="pt-BR" sz="2000" dirty="0"/>
          </a:p>
          <a:p>
            <a:pPr marL="0" indent="0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2000" dirty="0"/>
              <a:t>Técnica de Enfermagem: </a:t>
            </a:r>
            <a:r>
              <a:rPr lang="pt-BR" sz="2000" dirty="0" err="1"/>
              <a:t>Lauane</a:t>
            </a:r>
            <a:r>
              <a:rPr lang="pt-BR" sz="2000" dirty="0"/>
              <a:t> Vieira e Sheila Marcelino</a:t>
            </a:r>
          </a:p>
          <a:p>
            <a:pPr marL="0" indent="0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2000" dirty="0" err="1"/>
              <a:t>Odontologa</a:t>
            </a:r>
            <a:r>
              <a:rPr lang="pt-BR" sz="2000" dirty="0"/>
              <a:t>: Franciele </a:t>
            </a:r>
            <a:r>
              <a:rPr lang="pt-BR" sz="2000" dirty="0" err="1"/>
              <a:t>Colatusso</a:t>
            </a:r>
            <a:endParaRPr lang="pt-BR" sz="2000" dirty="0"/>
          </a:p>
          <a:p>
            <a:pPr marL="0" indent="0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2000" dirty="0"/>
              <a:t>Médico: Fábio F. da Rosa</a:t>
            </a:r>
          </a:p>
          <a:p>
            <a:pPr marL="0" indent="0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2000" dirty="0"/>
              <a:t>Zeladora: Rosa </a:t>
            </a:r>
            <a:r>
              <a:rPr lang="pt-BR" sz="2000" dirty="0" err="1"/>
              <a:t>Zambam</a:t>
            </a:r>
            <a:r>
              <a:rPr lang="pt-BR" sz="2000" dirty="0"/>
              <a:t> de Oliveira</a:t>
            </a:r>
          </a:p>
          <a:p>
            <a:pPr marL="0" indent="0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2000" dirty="0"/>
              <a:t>Motorista: Waldomiro J. Santos</a:t>
            </a:r>
          </a:p>
          <a:p>
            <a:pPr marL="0" indent="0">
              <a:lnSpc>
                <a:spcPct val="100000"/>
              </a:lnSpc>
              <a:spcBef>
                <a:spcPts val="50"/>
              </a:spcBef>
              <a:buNone/>
            </a:pPr>
            <a:endParaRPr lang="pt-BR" sz="2000" b="1" dirty="0" smtClean="0"/>
          </a:p>
          <a:p>
            <a:pPr marL="0" indent="0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2000" b="1" dirty="0" smtClean="0"/>
              <a:t>Apoio de Equipe  Multidisciplinar</a:t>
            </a:r>
            <a:r>
              <a:rPr lang="pt-BR" sz="2000" dirty="0" smtClean="0"/>
              <a:t>:</a:t>
            </a:r>
          </a:p>
          <a:p>
            <a:pPr marL="0" indent="0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2000" dirty="0" err="1" smtClean="0"/>
              <a:t>Angela</a:t>
            </a:r>
            <a:r>
              <a:rPr lang="pt-BR" sz="2000" dirty="0" smtClean="0"/>
              <a:t> </a:t>
            </a:r>
            <a:r>
              <a:rPr lang="pt-BR" sz="2000" dirty="0" err="1" smtClean="0"/>
              <a:t>Kazue</a:t>
            </a:r>
            <a:r>
              <a:rPr lang="pt-BR" sz="2000" dirty="0" smtClean="0"/>
              <a:t> Kato – Acupuntura </a:t>
            </a:r>
          </a:p>
          <a:p>
            <a:pPr marL="0" indent="0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2000" dirty="0" smtClean="0"/>
              <a:t>Fernanda Duarte - Psicóloga</a:t>
            </a:r>
          </a:p>
          <a:p>
            <a:pPr marL="0" indent="0">
              <a:lnSpc>
                <a:spcPct val="100000"/>
              </a:lnSpc>
              <a:spcBef>
                <a:spcPts val="50"/>
              </a:spcBef>
              <a:buNone/>
            </a:pPr>
            <a:r>
              <a:rPr lang="pt-BR" sz="2000" dirty="0" smtClean="0"/>
              <a:t>Isaura </a:t>
            </a:r>
            <a:r>
              <a:rPr lang="pt-BR" sz="2000" dirty="0" err="1" smtClean="0"/>
              <a:t>Nardini</a:t>
            </a:r>
            <a:r>
              <a:rPr lang="pt-BR" sz="2000" dirty="0" smtClean="0"/>
              <a:t> – Nutricionista</a:t>
            </a:r>
          </a:p>
          <a:p>
            <a:pPr marL="0" indent="0">
              <a:lnSpc>
                <a:spcPct val="100000"/>
              </a:lnSpc>
              <a:buNone/>
            </a:pPr>
            <a:endParaRPr lang="pt-BR" sz="2000" dirty="0"/>
          </a:p>
        </p:txBody>
      </p:sp>
      <p:pic>
        <p:nvPicPr>
          <p:cNvPr id="6" name="Imagem 5"/>
          <p:cNvPicPr/>
          <p:nvPr/>
        </p:nvPicPr>
        <p:blipFill>
          <a:blip r:embed="rId2"/>
          <a:stretch>
            <a:fillRect/>
          </a:stretch>
        </p:blipFill>
        <p:spPr>
          <a:xfrm>
            <a:off x="6356432" y="4365471"/>
            <a:ext cx="2157840" cy="2013840"/>
          </a:xfrm>
          <a:prstGeom prst="rect">
            <a:avLst/>
          </a:prstGeom>
          <a:ln>
            <a:noFill/>
          </a:ln>
          <a:effectLst>
            <a:outerShdw blurRad="50800" dist="38100" dir="2700000" algn="ctr" rotWithShape="0">
              <a:srgbClr val="000000">
                <a:alpha val="50000"/>
              </a:srgbClr>
            </a:outerShdw>
          </a:effectLst>
        </p:spPr>
      </p:pic>
      <p:sp>
        <p:nvSpPr>
          <p:cNvPr id="7" name="CustomShape 5"/>
          <p:cNvSpPr/>
          <p:nvPr/>
        </p:nvSpPr>
        <p:spPr>
          <a:xfrm>
            <a:off x="6212432" y="3285471"/>
            <a:ext cx="2301840" cy="10778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3600" b="1" dirty="0" err="1" smtClean="0">
                <a:solidFill>
                  <a:srgbClr val="A03021"/>
                </a:solidFill>
              </a:rPr>
              <a:t>eSF</a:t>
            </a:r>
            <a:endParaRPr b="1" dirty="0">
              <a:solidFill>
                <a:srgbClr val="A03021"/>
              </a:solidFill>
            </a:endParaRPr>
          </a:p>
          <a:p>
            <a:pPr algn="ctr">
              <a:lnSpc>
                <a:spcPct val="100000"/>
              </a:lnSpc>
            </a:pPr>
            <a:r>
              <a:rPr lang="pt-BR" sz="3600" b="1" dirty="0">
                <a:solidFill>
                  <a:srgbClr val="A03021"/>
                </a:solidFill>
              </a:rPr>
              <a:t>Jardim Sofia</a:t>
            </a:r>
            <a:endParaRPr b="1" dirty="0">
              <a:solidFill>
                <a:srgbClr val="A03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13381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381125" y="1522413"/>
            <a:ext cx="6359525" cy="2936875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pt-BR" sz="4800" b="1" dirty="0">
                <a:solidFill>
                  <a:srgbClr val="A03021"/>
                </a:solidFill>
                <a:ea typeface="+mj-ea"/>
                <a:cs typeface="+mj-cs"/>
              </a:rPr>
              <a:t>Perguntas e Respostas</a:t>
            </a:r>
          </a:p>
        </p:txBody>
      </p:sp>
    </p:spTree>
    <p:extLst>
      <p:ext uri="{BB962C8B-B14F-4D97-AF65-F5344CB8AC3E}">
        <p14:creationId xmlns:p14="http://schemas.microsoft.com/office/powerpoint/2010/main" val="111165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533400" y="2541588"/>
            <a:ext cx="7967663" cy="10144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t-BR" b="1" kern="0" dirty="0" smtClean="0">
                <a:solidFill>
                  <a:srgbClr val="960000"/>
                </a:solidFill>
                <a:latin typeface="+mn-lt"/>
                <a:ea typeface="Tahoma" pitchFamily="34" charset="0"/>
                <a:cs typeface="Tahoma" pitchFamily="34" charset="0"/>
              </a:rPr>
              <a:t>Avalie a </a:t>
            </a:r>
            <a:r>
              <a:rPr lang="pt-BR" b="1" kern="0" dirty="0" err="1" smtClean="0">
                <a:solidFill>
                  <a:srgbClr val="960000"/>
                </a:solidFill>
                <a:latin typeface="+mn-lt"/>
                <a:ea typeface="Tahoma" pitchFamily="34" charset="0"/>
                <a:cs typeface="Tahoma" pitchFamily="34" charset="0"/>
              </a:rPr>
              <a:t>webpalestra</a:t>
            </a:r>
            <a:r>
              <a:rPr lang="pt-BR" b="1" kern="0" dirty="0" smtClean="0">
                <a:solidFill>
                  <a:srgbClr val="960000"/>
                </a:solidFill>
                <a:latin typeface="+mn-lt"/>
                <a:ea typeface="Tahoma" pitchFamily="34" charset="0"/>
                <a:cs typeface="Tahoma" pitchFamily="34" charset="0"/>
              </a:rPr>
              <a:t> de hoje:</a:t>
            </a:r>
          </a:p>
          <a:p>
            <a:pPr algn="ctr">
              <a:defRPr/>
            </a:pPr>
            <a:r>
              <a:rPr lang="pt-BR" dirty="0">
                <a:solidFill>
                  <a:srgbClr val="A03021"/>
                </a:solidFill>
                <a:latin typeface="+mn-lt"/>
                <a:hlinkClick r:id="rId2"/>
              </a:rPr>
              <a:t>https://</a:t>
            </a:r>
            <a:r>
              <a:rPr lang="pt-BR" dirty="0" smtClean="0">
                <a:solidFill>
                  <a:srgbClr val="A03021"/>
                </a:solidFill>
                <a:latin typeface="+mn-lt"/>
                <a:hlinkClick r:id="rId2"/>
              </a:rPr>
              <a:t>goo.gl/forms/xSMaKlFM6l9IFS652</a:t>
            </a:r>
            <a:r>
              <a:rPr lang="pt-BR" dirty="0" smtClean="0">
                <a:solidFill>
                  <a:srgbClr val="A03021"/>
                </a:solidFill>
                <a:latin typeface="+mn-lt"/>
              </a:rPr>
              <a:t> </a:t>
            </a:r>
            <a:endParaRPr lang="pt-BR" dirty="0">
              <a:solidFill>
                <a:srgbClr val="A0302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263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707106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BR" sz="3600" b="1" dirty="0" err="1">
                <a:solidFill>
                  <a:srgbClr val="A03021"/>
                </a:solidFill>
                <a:latin typeface="+mn-lt"/>
              </a:rPr>
              <a:t>e</a:t>
            </a:r>
            <a:r>
              <a:rPr lang="pt-BR" sz="3600" b="1" dirty="0" err="1" smtClean="0">
                <a:solidFill>
                  <a:srgbClr val="A03021"/>
                </a:solidFill>
                <a:latin typeface="+mn-lt"/>
              </a:rPr>
              <a:t>SF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</a:rPr>
              <a:t> Jardim </a:t>
            </a:r>
            <a:r>
              <a:rPr lang="pt-BR" sz="3600" b="1" dirty="0">
                <a:solidFill>
                  <a:srgbClr val="A03021"/>
                </a:solidFill>
                <a:latin typeface="+mn-lt"/>
              </a:rPr>
              <a:t>Sofia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574634" y="1963610"/>
            <a:ext cx="8223375" cy="33944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93000"/>
              </a:lnSpc>
              <a:buNone/>
            </a:pPr>
            <a:r>
              <a:rPr lang="pt-BR" sz="3000" b="1" dirty="0">
                <a:latin typeface="Arial"/>
                <a:ea typeface="Times New Roman"/>
              </a:rPr>
              <a:t>Reuniões de </a:t>
            </a:r>
            <a:r>
              <a:rPr lang="pt-BR" sz="3000" b="1" dirty="0" smtClean="0">
                <a:latin typeface="Arial"/>
                <a:ea typeface="Times New Roman"/>
              </a:rPr>
              <a:t>Equipe</a:t>
            </a:r>
            <a:endParaRPr lang="pt-BR" sz="3000" dirty="0" smtClean="0"/>
          </a:p>
          <a:p>
            <a:pPr marL="0" indent="0">
              <a:lnSpc>
                <a:spcPct val="93000"/>
              </a:lnSpc>
              <a:buNone/>
            </a:pPr>
            <a:r>
              <a:rPr lang="pt-BR" sz="3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A </a:t>
            </a:r>
            <a:r>
              <a:rPr lang="pt-BR" sz="3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comunicação e </a:t>
            </a:r>
            <a:r>
              <a:rPr lang="pt-BR" sz="3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interdisciplinaridade</a:t>
            </a:r>
          </a:p>
          <a:p>
            <a:pPr marL="0" indent="0">
              <a:lnSpc>
                <a:spcPct val="93000"/>
              </a:lnSpc>
              <a:buNone/>
            </a:pPr>
            <a:r>
              <a:rPr lang="pt-BR" sz="3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inserem-se no </a:t>
            </a:r>
            <a:r>
              <a:rPr lang="pt-BR" sz="3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exercício cotidiano do trabalho </a:t>
            </a:r>
            <a:endParaRPr lang="pt-BR" sz="30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>
              <a:lnSpc>
                <a:spcPct val="93000"/>
              </a:lnSpc>
              <a:buNone/>
            </a:pPr>
            <a:r>
              <a:rPr lang="pt-BR" sz="3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conforme </a:t>
            </a:r>
            <a:r>
              <a:rPr lang="pt-BR" sz="3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proposta </a:t>
            </a:r>
            <a:r>
              <a:rPr lang="pt-BR" sz="3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da política </a:t>
            </a:r>
            <a:r>
              <a:rPr lang="pt-BR" sz="3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para incrementar </a:t>
            </a:r>
            <a:endParaRPr lang="pt-BR" sz="30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>
              <a:lnSpc>
                <a:spcPct val="93000"/>
              </a:lnSpc>
              <a:buNone/>
            </a:pPr>
            <a:r>
              <a:rPr lang="pt-BR" sz="3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os </a:t>
            </a:r>
            <a:r>
              <a:rPr lang="pt-BR" sz="30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processos de trabalho</a:t>
            </a:r>
            <a:r>
              <a:rPr lang="pt-BR" sz="3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</a:t>
            </a:r>
            <a:endParaRPr lang="pt-BR" sz="3000" dirty="0"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>
              <a:lnSpc>
                <a:spcPct val="93000"/>
              </a:lnSpc>
              <a:buNone/>
            </a:pP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325226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951138" y="497041"/>
            <a:ext cx="7427168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50"/>
              </a:spcBef>
            </a:pPr>
            <a:r>
              <a:rPr lang="pt-BR" sz="3600" b="1" dirty="0">
                <a:solidFill>
                  <a:srgbClr val="A03021"/>
                </a:solidFill>
                <a:latin typeface="Arial"/>
              </a:rPr>
              <a:t>O impacto no processo de trabalho das </a:t>
            </a:r>
            <a:r>
              <a:rPr lang="pt-BR" sz="3600" b="1" dirty="0" smtClean="0">
                <a:solidFill>
                  <a:srgbClr val="A03021"/>
                </a:solidFill>
                <a:latin typeface="Arial"/>
              </a:rPr>
              <a:t>reuniões </a:t>
            </a:r>
            <a:r>
              <a:rPr lang="pt-BR" sz="3600" b="1" dirty="0">
                <a:solidFill>
                  <a:srgbClr val="A03021"/>
                </a:solidFill>
                <a:latin typeface="Arial"/>
              </a:rPr>
              <a:t>de equipe da </a:t>
            </a:r>
            <a:r>
              <a:rPr lang="pt-BR" sz="3600" b="1" dirty="0" err="1" smtClean="0">
                <a:solidFill>
                  <a:srgbClr val="A03021"/>
                </a:solidFill>
                <a:latin typeface="Arial"/>
              </a:rPr>
              <a:t>eSF</a:t>
            </a:r>
            <a:r>
              <a:rPr lang="pt-BR" sz="3600" b="1" dirty="0" smtClean="0">
                <a:solidFill>
                  <a:srgbClr val="A03021"/>
                </a:solidFill>
                <a:latin typeface="Arial"/>
              </a:rPr>
              <a:t> </a:t>
            </a:r>
            <a:r>
              <a:rPr lang="pt-BR" sz="3600" b="1" dirty="0">
                <a:solidFill>
                  <a:srgbClr val="A03021"/>
                </a:solidFill>
                <a:latin typeface="Arial"/>
              </a:rPr>
              <a:t>Jardim Sofia</a:t>
            </a: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549922" y="2737967"/>
            <a:ext cx="8229600" cy="33944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50"/>
              </a:spcBef>
              <a:spcAft>
                <a:spcPts val="1000"/>
              </a:spcAft>
              <a:buNone/>
            </a:pPr>
            <a:r>
              <a:rPr lang="pt-BR" sz="2200" b="1" dirty="0" smtClean="0">
                <a:latin typeface="Arial"/>
              </a:rPr>
              <a:t>Comunicação: </a:t>
            </a:r>
            <a:r>
              <a:rPr lang="pt-BR" sz="2200" dirty="0">
                <a:latin typeface="Arial"/>
              </a:rPr>
              <a:t>nas reuniões semanais, todos sabem tudo e a partir disso fazem suas propostas e </a:t>
            </a:r>
            <a:r>
              <a:rPr lang="pt-BR" sz="2200" dirty="0" smtClean="0">
                <a:latin typeface="Arial"/>
              </a:rPr>
              <a:t>encaminhamentos. Não </a:t>
            </a:r>
            <a:r>
              <a:rPr lang="pt-BR" sz="2200" dirty="0">
                <a:latin typeface="Arial"/>
              </a:rPr>
              <a:t>pode  ficar resumida a alguns componentes da equipe ou a um Coordenador. </a:t>
            </a:r>
          </a:p>
          <a:p>
            <a:pPr marL="0" indent="0" algn="just">
              <a:spcBef>
                <a:spcPts val="50"/>
              </a:spcBef>
              <a:spcAft>
                <a:spcPts val="1000"/>
              </a:spcAft>
              <a:buNone/>
            </a:pPr>
            <a:r>
              <a:rPr lang="pt-BR" sz="2200" b="1" dirty="0" smtClean="0">
                <a:latin typeface="Arial"/>
              </a:rPr>
              <a:t>Mudança: </a:t>
            </a:r>
            <a:r>
              <a:rPr lang="pt-BR" sz="2200" dirty="0">
                <a:latin typeface="Arial"/>
              </a:rPr>
              <a:t>na quebra de paradigmas, na lógica do agir dos profissionais e na forma como se produz o </a:t>
            </a:r>
            <a:r>
              <a:rPr lang="pt-BR" sz="2200" dirty="0" smtClean="0">
                <a:latin typeface="Arial"/>
              </a:rPr>
              <a:t>cuidado.</a:t>
            </a:r>
            <a:endParaRPr lang="pt-BR" sz="2200" dirty="0">
              <a:latin typeface="Arial"/>
            </a:endParaRPr>
          </a:p>
          <a:p>
            <a:pPr marL="0" indent="0" algn="just">
              <a:spcBef>
                <a:spcPts val="50"/>
              </a:spcBef>
              <a:spcAft>
                <a:spcPts val="1000"/>
              </a:spcAft>
              <a:buNone/>
            </a:pPr>
            <a:r>
              <a:rPr lang="pt-BR" sz="2200" b="1" dirty="0">
                <a:latin typeface="Arial"/>
              </a:rPr>
              <a:t>Construção das </a:t>
            </a:r>
            <a:r>
              <a:rPr lang="pt-BR" sz="2200" b="1" dirty="0" smtClean="0">
                <a:latin typeface="Arial"/>
              </a:rPr>
              <a:t>ações: </a:t>
            </a:r>
            <a:r>
              <a:rPr lang="pt-BR" sz="2200" dirty="0" smtClean="0">
                <a:latin typeface="Arial"/>
              </a:rPr>
              <a:t>o </a:t>
            </a:r>
            <a:r>
              <a:rPr lang="pt-BR" sz="2200" dirty="0">
                <a:latin typeface="Arial"/>
              </a:rPr>
              <a:t>espaço permitiu, com excelentes </a:t>
            </a:r>
            <a:r>
              <a:rPr lang="pt-BR" sz="2200" dirty="0" smtClean="0">
                <a:latin typeface="Arial"/>
              </a:rPr>
              <a:t>resultados, </a:t>
            </a:r>
            <a:r>
              <a:rPr lang="pt-BR" sz="2200" dirty="0">
                <a:latin typeface="Arial"/>
              </a:rPr>
              <a:t>levantar uma das maiores bandeiras de nosso trabalho: </a:t>
            </a:r>
            <a:r>
              <a:rPr lang="pt-BR" sz="2200" dirty="0" smtClean="0">
                <a:latin typeface="Arial"/>
              </a:rPr>
              <a:t>a </a:t>
            </a:r>
            <a:r>
              <a:rPr lang="pt-BR" sz="2200" dirty="0">
                <a:latin typeface="Arial"/>
              </a:rPr>
              <a:t>P</a:t>
            </a:r>
            <a:r>
              <a:rPr lang="pt-BR" sz="2200" dirty="0" smtClean="0">
                <a:latin typeface="Arial"/>
              </a:rPr>
              <a:t>romoção </a:t>
            </a:r>
            <a:r>
              <a:rPr lang="pt-BR" sz="2200" dirty="0">
                <a:latin typeface="Arial"/>
              </a:rPr>
              <a:t>(prover) da saúde e a Prevenção (prever) de </a:t>
            </a:r>
            <a:r>
              <a:rPr lang="pt-BR" sz="2200" dirty="0" smtClean="0">
                <a:latin typeface="Arial"/>
              </a:rPr>
              <a:t>doença.</a:t>
            </a:r>
            <a:endParaRPr lang="pt-BR" sz="2200" dirty="0">
              <a:latin typeface="Arial"/>
            </a:endParaRPr>
          </a:p>
          <a:p>
            <a:pPr marL="0" indent="0" algn="just">
              <a:spcBef>
                <a:spcPts val="50"/>
              </a:spcBef>
              <a:spcAft>
                <a:spcPts val="1000"/>
              </a:spcAft>
              <a:buNone/>
            </a:pPr>
            <a:r>
              <a:rPr lang="pt-BR" sz="2200" dirty="0">
                <a:latin typeface="Arial"/>
              </a:rPr>
              <a:t>Promoção à saúde e qualidade de vida (BUSS-2000)</a:t>
            </a:r>
          </a:p>
          <a:p>
            <a:pPr marL="0" indent="0" algn="just">
              <a:lnSpc>
                <a:spcPct val="93000"/>
              </a:lnSpc>
              <a:buNone/>
            </a:pP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3933807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868760" y="397394"/>
            <a:ext cx="7427168" cy="163402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BR" sz="3600" b="1" dirty="0" err="1">
                <a:solidFill>
                  <a:srgbClr val="A03021"/>
                </a:solidFill>
                <a:latin typeface="+mn-lt"/>
              </a:rPr>
              <a:t>e</a:t>
            </a:r>
            <a:r>
              <a:rPr lang="pt-BR" sz="3600" b="1" dirty="0" err="1" smtClean="0">
                <a:solidFill>
                  <a:srgbClr val="A03021"/>
                </a:solidFill>
                <a:latin typeface="+mn-lt"/>
              </a:rPr>
              <a:t>SF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</a:rPr>
              <a:t> Jardim </a:t>
            </a:r>
            <a:r>
              <a:rPr lang="pt-BR" sz="3600" b="1" dirty="0">
                <a:solidFill>
                  <a:srgbClr val="A03021"/>
                </a:solidFill>
                <a:latin typeface="+mn-lt"/>
              </a:rPr>
              <a:t>Sofia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638699" y="1442622"/>
            <a:ext cx="8229600" cy="54153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3000"/>
              </a:lnSpc>
              <a:spcBef>
                <a:spcPts val="50"/>
              </a:spcBef>
              <a:spcAft>
                <a:spcPts val="1000"/>
              </a:spcAft>
              <a:buNone/>
            </a:pPr>
            <a:r>
              <a:rPr lang="pt-BR" sz="2200" dirty="0">
                <a:latin typeface="Arial"/>
              </a:rPr>
              <a:t>O significado do trabalho em equipe remete ao conhecimento e valorização do trabalho e do cuidado com o </a:t>
            </a:r>
            <a:r>
              <a:rPr lang="pt-BR" sz="2200" dirty="0" smtClean="0">
                <a:latin typeface="Arial"/>
              </a:rPr>
              <a:t>outro.</a:t>
            </a:r>
            <a:endParaRPr lang="pt-BR" sz="2200" dirty="0">
              <a:latin typeface="Arial"/>
            </a:endParaRPr>
          </a:p>
          <a:p>
            <a:pPr marL="0" indent="0">
              <a:lnSpc>
                <a:spcPct val="93000"/>
              </a:lnSpc>
              <a:spcBef>
                <a:spcPts val="50"/>
              </a:spcBef>
              <a:spcAft>
                <a:spcPts val="1000"/>
              </a:spcAft>
              <a:buNone/>
            </a:pPr>
            <a:r>
              <a:rPr lang="pt-BR" sz="2200" dirty="0">
                <a:latin typeface="Arial"/>
              </a:rPr>
              <a:t>Núcleo de competência e responsabilidade, onde cada um tem sua potencialidade para </a:t>
            </a:r>
            <a:r>
              <a:rPr lang="pt-BR" sz="2200" dirty="0" smtClean="0">
                <a:latin typeface="Arial"/>
              </a:rPr>
              <a:t>somar.</a:t>
            </a:r>
            <a:endParaRPr lang="pt-BR" sz="2200" dirty="0">
              <a:latin typeface="Arial"/>
            </a:endParaRPr>
          </a:p>
          <a:p>
            <a:pPr marL="0" indent="0">
              <a:lnSpc>
                <a:spcPct val="93000"/>
              </a:lnSpc>
              <a:spcBef>
                <a:spcPts val="50"/>
              </a:spcBef>
              <a:spcAft>
                <a:spcPts val="1000"/>
              </a:spcAft>
              <a:buNone/>
            </a:pPr>
            <a:r>
              <a:rPr lang="pt-BR" sz="2200" dirty="0">
                <a:latin typeface="Arial"/>
              </a:rPr>
              <a:t>Equipes </a:t>
            </a:r>
            <a:r>
              <a:rPr lang="pt-BR" sz="2200" dirty="0" smtClean="0">
                <a:latin typeface="Arial"/>
              </a:rPr>
              <a:t>Agrupamento = </a:t>
            </a:r>
            <a:r>
              <a:rPr lang="pt-BR" sz="2200" dirty="0">
                <a:latin typeface="Arial"/>
              </a:rPr>
              <a:t>interesses entrarão em conflito</a:t>
            </a:r>
          </a:p>
          <a:p>
            <a:pPr marL="0" indent="0">
              <a:lnSpc>
                <a:spcPct val="93000"/>
              </a:lnSpc>
              <a:spcBef>
                <a:spcPts val="50"/>
              </a:spcBef>
              <a:spcAft>
                <a:spcPts val="1000"/>
              </a:spcAft>
              <a:buNone/>
            </a:pPr>
            <a:r>
              <a:rPr lang="pt-BR" sz="2200" dirty="0">
                <a:latin typeface="Arial"/>
              </a:rPr>
              <a:t>Equipes </a:t>
            </a:r>
            <a:r>
              <a:rPr lang="pt-BR" sz="2200" dirty="0" smtClean="0">
                <a:latin typeface="Arial"/>
              </a:rPr>
              <a:t>Integração = </a:t>
            </a:r>
            <a:r>
              <a:rPr lang="pt-BR" sz="2200" dirty="0">
                <a:latin typeface="Arial"/>
              </a:rPr>
              <a:t>articulação das </a:t>
            </a:r>
            <a:r>
              <a:rPr lang="pt-BR" sz="2200" dirty="0" smtClean="0">
                <a:latin typeface="Arial"/>
              </a:rPr>
              <a:t>ações</a:t>
            </a:r>
          </a:p>
          <a:p>
            <a:pPr marL="0" indent="0">
              <a:lnSpc>
                <a:spcPct val="93000"/>
              </a:lnSpc>
              <a:spcBef>
                <a:spcPts val="50"/>
              </a:spcBef>
              <a:spcAft>
                <a:spcPts val="1000"/>
              </a:spcAft>
              <a:buNone/>
            </a:pPr>
            <a:endParaRPr lang="pt-BR" sz="2200" dirty="0">
              <a:latin typeface="Arial"/>
            </a:endParaRPr>
          </a:p>
          <a:p>
            <a:pPr marL="0" indent="0">
              <a:lnSpc>
                <a:spcPct val="93000"/>
              </a:lnSpc>
              <a:spcBef>
                <a:spcPts val="50"/>
              </a:spcBef>
              <a:spcAft>
                <a:spcPts val="1000"/>
              </a:spcAft>
              <a:buNone/>
            </a:pPr>
            <a:r>
              <a:rPr lang="pt-BR" sz="2200" dirty="0" smtClean="0">
                <a:latin typeface="Arial"/>
              </a:rPr>
              <a:t>A </a:t>
            </a:r>
            <a:r>
              <a:rPr lang="pt-BR" sz="2200" dirty="0">
                <a:latin typeface="Arial"/>
              </a:rPr>
              <a:t>literatura aborda a situação de conflitos mais comuns entre as equipes: pela falta de identificação com o trabalho, pela grande rotatividade de profissionais, pela postura dogmática como crença de perspectiva única, e nas múltiplas opiniões e posturas, pelo enfrentamento de situações difíceis que levam a descontinuidade do trabalho ou que geram competições, estes dois últimos são o termômetro do estilo de gestão da equipe. </a:t>
            </a:r>
            <a:r>
              <a:rPr lang="pt-BR" sz="2200" dirty="0"/>
              <a:t> </a:t>
            </a:r>
          </a:p>
          <a:p>
            <a:pPr marL="0" indent="0" algn="just">
              <a:lnSpc>
                <a:spcPct val="93000"/>
              </a:lnSpc>
              <a:buNone/>
            </a:pP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367943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922026" y="743376"/>
            <a:ext cx="7427168" cy="135043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pt-BR" sz="3600" b="1" dirty="0" err="1">
                <a:solidFill>
                  <a:srgbClr val="A03021"/>
                </a:solidFill>
                <a:latin typeface="+mn-lt"/>
              </a:rPr>
              <a:t>e</a:t>
            </a:r>
            <a:r>
              <a:rPr lang="pt-BR" sz="3600" b="1" dirty="0" err="1" smtClean="0">
                <a:solidFill>
                  <a:srgbClr val="A03021"/>
                </a:solidFill>
                <a:latin typeface="+mn-lt"/>
              </a:rPr>
              <a:t>SF</a:t>
            </a:r>
            <a:r>
              <a:rPr lang="pt-BR" sz="3600" b="1" dirty="0" smtClean="0">
                <a:solidFill>
                  <a:srgbClr val="A03021"/>
                </a:solidFill>
                <a:latin typeface="+mn-lt"/>
              </a:rPr>
              <a:t> Jardim </a:t>
            </a:r>
            <a:r>
              <a:rPr lang="pt-BR" sz="3600" b="1" dirty="0">
                <a:solidFill>
                  <a:srgbClr val="A03021"/>
                </a:solidFill>
                <a:latin typeface="+mn-lt"/>
              </a:rPr>
              <a:t>Sofia</a:t>
            </a:r>
            <a:endParaRPr lang="pt-BR" sz="3600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727475" y="2377897"/>
            <a:ext cx="8229600" cy="33944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000"/>
              </a:lnSpc>
              <a:spcAft>
                <a:spcPts val="1000"/>
              </a:spcAft>
              <a:buNone/>
            </a:pPr>
            <a:r>
              <a:rPr lang="pt-BR" sz="2600" dirty="0">
                <a:latin typeface="Arial"/>
              </a:rPr>
              <a:t>“É necessário que a equipe se organize  e tome medidas para impedir que estes problemas adquiram maiores proporções. Promover o diálogo entre  as pessoas para melhorar a </a:t>
            </a:r>
            <a:r>
              <a:rPr lang="pt-BR" sz="2600" dirty="0" smtClean="0">
                <a:latin typeface="Arial"/>
              </a:rPr>
              <a:t>convivência, </a:t>
            </a:r>
            <a:r>
              <a:rPr lang="pt-BR" sz="2600" dirty="0">
                <a:latin typeface="Arial"/>
              </a:rPr>
              <a:t>elevar a motivação da equipe </a:t>
            </a:r>
            <a:r>
              <a:rPr lang="pt-BR" sz="2600" dirty="0" smtClean="0">
                <a:latin typeface="Arial"/>
              </a:rPr>
              <a:t>e </a:t>
            </a:r>
            <a:r>
              <a:rPr lang="pt-BR" sz="2600" dirty="0">
                <a:latin typeface="Arial"/>
              </a:rPr>
              <a:t>delinear com todos os membros ações a serem implantadas e objetivos a serem </a:t>
            </a:r>
            <a:r>
              <a:rPr lang="pt-BR" sz="2600" dirty="0" smtClean="0">
                <a:latin typeface="Arial"/>
              </a:rPr>
              <a:t>cumpridos </a:t>
            </a:r>
            <a:r>
              <a:rPr lang="pt-BR" sz="2600" dirty="0">
                <a:latin typeface="Arial"/>
              </a:rPr>
              <a:t>são medidas que promovem a integração da equipe e a qualidade da assistência”¹</a:t>
            </a:r>
          </a:p>
          <a:p>
            <a:pPr marL="0" indent="0">
              <a:lnSpc>
                <a:spcPct val="93000"/>
              </a:lnSpc>
              <a:buNone/>
            </a:pP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2082115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/>
          <p:nvPr/>
        </p:nvPicPr>
        <p:blipFill>
          <a:blip r:embed="rId2"/>
          <a:stretch>
            <a:fillRect/>
          </a:stretch>
        </p:blipFill>
        <p:spPr>
          <a:xfrm>
            <a:off x="1847995" y="469556"/>
            <a:ext cx="5829669" cy="5929163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5146429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o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</TotalTime>
  <Words>1951</Words>
  <Application>Microsoft Office PowerPoint</Application>
  <PresentationFormat>Apresentação na tela (4:3)</PresentationFormat>
  <Paragraphs>180</Paragraphs>
  <Slides>41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41</vt:i4>
      </vt:variant>
    </vt:vector>
  </HeadingPairs>
  <TitlesOfParts>
    <vt:vector size="50" baseType="lpstr">
      <vt:lpstr>Microsoft YaHei</vt:lpstr>
      <vt:lpstr>Arial</vt:lpstr>
      <vt:lpstr>Calibri</vt:lpstr>
      <vt:lpstr>Calibri Light</vt:lpstr>
      <vt:lpstr>DejaVu Sans</vt:lpstr>
      <vt:lpstr>Droid Sans Fallback</vt:lpstr>
      <vt:lpstr>Tahoma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UFSC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Telessaude SC</dc:creator>
  <cp:lastModifiedBy>Telessaude SC</cp:lastModifiedBy>
  <cp:revision>49</cp:revision>
  <dcterms:created xsi:type="dcterms:W3CDTF">2016-04-20T14:24:45Z</dcterms:created>
  <dcterms:modified xsi:type="dcterms:W3CDTF">2017-08-09T14:16:24Z</dcterms:modified>
</cp:coreProperties>
</file>