
<file path=[Content_Types].xml><?xml version="1.0" encoding="utf-8"?>
<Types xmlns="http://schemas.openxmlformats.org/package/2006/content-types">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s/slide1.xml" ContentType="application/vnd.openxmlformats-officedocument.presentationml.slide+xml"/>
  <Override PartName="/ppt/theme/theme1.xml" ContentType="application/vnd.openxmlformats-officedocument.theme+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8800425" cy="43200638"/>
  <p:notesSz cx="6858000" cy="9144000"/>
  <p:defaultTextStyle>
    <a:defPPr>
      <a:defRPr lang="pt-BR"/>
    </a:defPPr>
    <a:lvl1pPr marL="0" algn="l" defTabSz="3455975" rtl="0" eaLnBrk="1" latinLnBrk="0" hangingPunct="1">
      <a:defRPr sz="6803" kern="1200">
        <a:solidFill>
          <a:schemeClr val="tx1"/>
        </a:solidFill>
        <a:latin typeface="+mn-lt"/>
        <a:ea typeface="+mn-ea"/>
        <a:cs typeface="+mn-cs"/>
      </a:defRPr>
    </a:lvl1pPr>
    <a:lvl2pPr marL="1727987" algn="l" defTabSz="3455975" rtl="0" eaLnBrk="1" latinLnBrk="0" hangingPunct="1">
      <a:defRPr sz="6803" kern="1200">
        <a:solidFill>
          <a:schemeClr val="tx1"/>
        </a:solidFill>
        <a:latin typeface="+mn-lt"/>
        <a:ea typeface="+mn-ea"/>
        <a:cs typeface="+mn-cs"/>
      </a:defRPr>
    </a:lvl2pPr>
    <a:lvl3pPr marL="3455975" algn="l" defTabSz="3455975" rtl="0" eaLnBrk="1" latinLnBrk="0" hangingPunct="1">
      <a:defRPr sz="6803" kern="1200">
        <a:solidFill>
          <a:schemeClr val="tx1"/>
        </a:solidFill>
        <a:latin typeface="+mn-lt"/>
        <a:ea typeface="+mn-ea"/>
        <a:cs typeface="+mn-cs"/>
      </a:defRPr>
    </a:lvl3pPr>
    <a:lvl4pPr marL="5183962" algn="l" defTabSz="3455975" rtl="0" eaLnBrk="1" latinLnBrk="0" hangingPunct="1">
      <a:defRPr sz="6803" kern="1200">
        <a:solidFill>
          <a:schemeClr val="tx1"/>
        </a:solidFill>
        <a:latin typeface="+mn-lt"/>
        <a:ea typeface="+mn-ea"/>
        <a:cs typeface="+mn-cs"/>
      </a:defRPr>
    </a:lvl4pPr>
    <a:lvl5pPr marL="6911950" algn="l" defTabSz="3455975" rtl="0" eaLnBrk="1" latinLnBrk="0" hangingPunct="1">
      <a:defRPr sz="6803" kern="1200">
        <a:solidFill>
          <a:schemeClr val="tx1"/>
        </a:solidFill>
        <a:latin typeface="+mn-lt"/>
        <a:ea typeface="+mn-ea"/>
        <a:cs typeface="+mn-cs"/>
      </a:defRPr>
    </a:lvl5pPr>
    <a:lvl6pPr marL="8639937" algn="l" defTabSz="3455975" rtl="0" eaLnBrk="1" latinLnBrk="0" hangingPunct="1">
      <a:defRPr sz="6803" kern="1200">
        <a:solidFill>
          <a:schemeClr val="tx1"/>
        </a:solidFill>
        <a:latin typeface="+mn-lt"/>
        <a:ea typeface="+mn-ea"/>
        <a:cs typeface="+mn-cs"/>
      </a:defRPr>
    </a:lvl6pPr>
    <a:lvl7pPr marL="10367924" algn="l" defTabSz="3455975" rtl="0" eaLnBrk="1" latinLnBrk="0" hangingPunct="1">
      <a:defRPr sz="6803" kern="1200">
        <a:solidFill>
          <a:schemeClr val="tx1"/>
        </a:solidFill>
        <a:latin typeface="+mn-lt"/>
        <a:ea typeface="+mn-ea"/>
        <a:cs typeface="+mn-cs"/>
      </a:defRPr>
    </a:lvl7pPr>
    <a:lvl8pPr marL="12095912" algn="l" defTabSz="3455975" rtl="0" eaLnBrk="1" latinLnBrk="0" hangingPunct="1">
      <a:defRPr sz="6803" kern="1200">
        <a:solidFill>
          <a:schemeClr val="tx1"/>
        </a:solidFill>
        <a:latin typeface="+mn-lt"/>
        <a:ea typeface="+mn-ea"/>
        <a:cs typeface="+mn-cs"/>
      </a:defRPr>
    </a:lvl8pPr>
    <a:lvl9pPr marL="13823899" algn="l" defTabSz="3455975" rtl="0" eaLnBrk="1" latinLnBrk="0" hangingPunct="1">
      <a:defRPr sz="6803"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3266F"/>
    <a:srgbClr val="132677"/>
    <a:srgbClr val="FFFF99"/>
    <a:srgbClr val="000066"/>
    <a:srgbClr val="75808A"/>
    <a:srgbClr val="4B555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30" d="100"/>
          <a:sy n="30" d="100"/>
        </p:scale>
        <p:origin x="-684" y="4962"/>
      </p:cViewPr>
      <p:guideLst>
        <p:guide orient="horz" pos="13606"/>
        <p:guide pos="907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943730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m 7"/>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11718" r="8558" b="1093"/>
          <a:stretch/>
        </p:blipFill>
        <p:spPr>
          <a:xfrm>
            <a:off x="30161" y="0"/>
            <a:ext cx="28800000" cy="43264694"/>
          </a:xfrm>
          <a:prstGeom prst="rect">
            <a:avLst/>
          </a:prstGeom>
        </p:spPr>
      </p:pic>
    </p:spTree>
    <p:extLst>
      <p:ext uri="{BB962C8B-B14F-4D97-AF65-F5344CB8AC3E}">
        <p14:creationId xmlns="" xmlns:p14="http://schemas.microsoft.com/office/powerpoint/2010/main" val="3619070471"/>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giovani.pires@ufsc.br" TargetMode="External"/><Relationship Id="rId3" Type="http://schemas.openxmlformats.org/officeDocument/2006/relationships/hyperlink" Target="http://www.labomidia.ufsc.br/"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labomidia.ufsc.br/vitor-marinh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de cantos arredondados 10"/>
          <p:cNvSpPr/>
          <p:nvPr/>
        </p:nvSpPr>
        <p:spPr>
          <a:xfrm>
            <a:off x="4540470" y="39098483"/>
            <a:ext cx="12391696" cy="3121572"/>
          </a:xfrm>
          <a:prstGeom prst="roundRect">
            <a:avLst/>
          </a:prstGeom>
          <a:solidFill>
            <a:srgbClr val="FFFF99"/>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Espaço Reservado para Texto 7"/>
          <p:cNvSpPr txBox="1">
            <a:spLocks/>
          </p:cNvSpPr>
          <p:nvPr/>
        </p:nvSpPr>
        <p:spPr>
          <a:xfrm>
            <a:off x="419100" y="7054350"/>
            <a:ext cx="27965399" cy="2244436"/>
          </a:xfrm>
          <a:prstGeom prst="rect">
            <a:avLst/>
          </a:prstGeom>
        </p:spPr>
        <p:txBody>
          <a:bodyPr anchor="ctr"/>
          <a:lstStyle>
            <a:lvl1pPr marL="0" indent="0" algn="ctr" defTabSz="2880086" rtl="0" eaLnBrk="1" latinLnBrk="0" hangingPunct="1">
              <a:lnSpc>
                <a:spcPts val="8640"/>
              </a:lnSpc>
              <a:spcBef>
                <a:spcPts val="4200"/>
              </a:spcBef>
              <a:spcAft>
                <a:spcPts val="1800"/>
              </a:spcAft>
              <a:buFont typeface="Arial" panose="020B0604020202020204" pitchFamily="34" charset="0"/>
              <a:buNone/>
              <a:defRPr sz="7200" b="1" kern="1200">
                <a:solidFill>
                  <a:schemeClr val="bg1"/>
                </a:solidFill>
                <a:latin typeface="Arial" panose="020B0604020202020204" pitchFamily="34" charset="0"/>
                <a:ea typeface="+mn-ea"/>
                <a:cs typeface="Arial" panose="020B0604020202020204" pitchFamily="34" charset="0"/>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a:lstStyle>
          <a:p>
            <a:r>
              <a:rPr lang="pt-BR" sz="8000" dirty="0" smtClean="0">
                <a:solidFill>
                  <a:srgbClr val="FFFF00"/>
                </a:solidFill>
                <a:latin typeface="Georgia" pitchFamily="18" charset="0"/>
              </a:rPr>
              <a:t>O </a:t>
            </a:r>
            <a:r>
              <a:rPr lang="pt-BR" sz="8000" dirty="0" err="1" smtClean="0">
                <a:solidFill>
                  <a:srgbClr val="FFFF00"/>
                </a:solidFill>
                <a:latin typeface="Georgia" pitchFamily="18" charset="0"/>
              </a:rPr>
              <a:t>LaboMidia</a:t>
            </a:r>
            <a:r>
              <a:rPr lang="pt-BR" sz="8000" dirty="0" smtClean="0">
                <a:solidFill>
                  <a:srgbClr val="FFFF00"/>
                </a:solidFill>
                <a:latin typeface="Georgia" pitchFamily="18" charset="0"/>
              </a:rPr>
              <a:t>/UFSC e as Pesquisas da Rede CEDES</a:t>
            </a:r>
          </a:p>
          <a:p>
            <a:endParaRPr lang="pt-BR" dirty="0"/>
          </a:p>
        </p:txBody>
      </p:sp>
      <p:pic>
        <p:nvPicPr>
          <p:cNvPr id="5" name="Image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50026" y="1680608"/>
            <a:ext cx="10058400" cy="2209138"/>
          </a:xfrm>
          <a:prstGeom prst="rect">
            <a:avLst/>
          </a:prstGeom>
        </p:spPr>
      </p:pic>
      <p:sp>
        <p:nvSpPr>
          <p:cNvPr id="7" name="Espaço Reservado para Texto 4"/>
          <p:cNvSpPr txBox="1">
            <a:spLocks/>
          </p:cNvSpPr>
          <p:nvPr/>
        </p:nvSpPr>
        <p:spPr>
          <a:xfrm>
            <a:off x="971550" y="9476507"/>
            <a:ext cx="26889075" cy="3293562"/>
          </a:xfrm>
          <a:prstGeom prst="rect">
            <a:avLst/>
          </a:prstGeom>
        </p:spPr>
        <p:txBody>
          <a:bodyPr/>
          <a:lstStyle>
            <a:lvl1pPr marL="0" indent="0" algn="ctr" defTabSz="2880086" rtl="0" eaLnBrk="1" latinLnBrk="0" hangingPunct="1">
              <a:lnSpc>
                <a:spcPct val="90000"/>
              </a:lnSpc>
              <a:spcBef>
                <a:spcPts val="3150"/>
              </a:spcBef>
              <a:buFont typeface="Arial" panose="020B0604020202020204" pitchFamily="34" charset="0"/>
              <a:buNone/>
              <a:defRPr sz="5500" b="1" kern="1200" baseline="0">
                <a:solidFill>
                  <a:srgbClr val="4B555C"/>
                </a:solidFill>
                <a:latin typeface="Arial" panose="020B0604020202020204" pitchFamily="34" charset="0"/>
                <a:ea typeface="+mn-ea"/>
                <a:cs typeface="Arial" panose="020B0604020202020204" pitchFamily="34" charset="0"/>
              </a:defRPr>
            </a:lvl1pPr>
            <a:lvl2pPr marL="1440043" indent="0" algn="l" defTabSz="2880086" rtl="0" eaLnBrk="1" latinLnBrk="0" hangingPunct="1">
              <a:lnSpc>
                <a:spcPct val="90000"/>
              </a:lnSpc>
              <a:spcBef>
                <a:spcPts val="1575"/>
              </a:spcBef>
              <a:buFont typeface="Arial" panose="020B0604020202020204" pitchFamily="34" charset="0"/>
              <a:buNone/>
              <a:defRPr sz="7559" kern="1200">
                <a:solidFill>
                  <a:schemeClr val="tx1"/>
                </a:solidFill>
                <a:latin typeface="+mn-lt"/>
                <a:ea typeface="+mn-ea"/>
                <a:cs typeface="+mn-cs"/>
              </a:defRPr>
            </a:lvl2pPr>
            <a:lvl3pPr marL="2880086" indent="0" algn="l" defTabSz="2880086" rtl="0" eaLnBrk="1" latinLnBrk="0" hangingPunct="1">
              <a:lnSpc>
                <a:spcPct val="90000"/>
              </a:lnSpc>
              <a:spcBef>
                <a:spcPts val="1575"/>
              </a:spcBef>
              <a:buFont typeface="Arial" panose="020B0604020202020204" pitchFamily="34" charset="0"/>
              <a:buNone/>
              <a:defRPr sz="6299" kern="1200">
                <a:solidFill>
                  <a:schemeClr val="tx1"/>
                </a:solidFill>
                <a:latin typeface="+mn-lt"/>
                <a:ea typeface="+mn-ea"/>
                <a:cs typeface="+mn-cs"/>
              </a:defRPr>
            </a:lvl3pPr>
            <a:lvl4pPr marL="4320129" indent="0" algn="l" defTabSz="2880086" rtl="0" eaLnBrk="1" latinLnBrk="0" hangingPunct="1">
              <a:lnSpc>
                <a:spcPct val="90000"/>
              </a:lnSpc>
              <a:spcBef>
                <a:spcPts val="1575"/>
              </a:spcBef>
              <a:buFont typeface="Arial" panose="020B0604020202020204" pitchFamily="34" charset="0"/>
              <a:buNone/>
              <a:defRPr sz="5669" kern="1200">
                <a:solidFill>
                  <a:schemeClr val="tx1"/>
                </a:solidFill>
                <a:latin typeface="+mn-lt"/>
                <a:ea typeface="+mn-ea"/>
                <a:cs typeface="+mn-cs"/>
              </a:defRPr>
            </a:lvl4pPr>
            <a:lvl5pPr marL="5760172" indent="0" algn="l" defTabSz="2880086" rtl="0" eaLnBrk="1" latinLnBrk="0" hangingPunct="1">
              <a:lnSpc>
                <a:spcPct val="90000"/>
              </a:lnSpc>
              <a:spcBef>
                <a:spcPts val="1575"/>
              </a:spcBef>
              <a:buFont typeface="Arial" panose="020B0604020202020204" pitchFamily="34" charset="0"/>
              <a:buNone/>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a:lstStyle>
          <a:p>
            <a:pPr>
              <a:spcBef>
                <a:spcPts val="3000"/>
              </a:spcBef>
            </a:pPr>
            <a:endParaRPr lang="pt-BR" sz="1600" dirty="0" smtClean="0">
              <a:solidFill>
                <a:srgbClr val="002060"/>
              </a:solidFill>
              <a:latin typeface="Georgia" pitchFamily="18" charset="0"/>
            </a:endParaRPr>
          </a:p>
          <a:p>
            <a:pPr>
              <a:spcBef>
                <a:spcPts val="0"/>
              </a:spcBef>
            </a:pPr>
            <a:r>
              <a:rPr lang="pt-BR" sz="6000" dirty="0" err="1" smtClean="0">
                <a:solidFill>
                  <a:srgbClr val="002060"/>
                </a:solidFill>
                <a:latin typeface="Georgia" pitchFamily="18" charset="0"/>
              </a:rPr>
              <a:t>Giovani</a:t>
            </a:r>
            <a:r>
              <a:rPr lang="pt-BR" sz="6000" dirty="0" smtClean="0">
                <a:solidFill>
                  <a:srgbClr val="002060"/>
                </a:solidFill>
                <a:latin typeface="Georgia" pitchFamily="18" charset="0"/>
              </a:rPr>
              <a:t> De </a:t>
            </a:r>
            <a:r>
              <a:rPr lang="pt-BR" sz="6000" dirty="0" err="1" smtClean="0">
                <a:solidFill>
                  <a:srgbClr val="002060"/>
                </a:solidFill>
                <a:latin typeface="Georgia" pitchFamily="18" charset="0"/>
              </a:rPr>
              <a:t>Lorenzi</a:t>
            </a:r>
            <a:r>
              <a:rPr lang="pt-BR" sz="6000" dirty="0" smtClean="0">
                <a:solidFill>
                  <a:srgbClr val="002060"/>
                </a:solidFill>
                <a:latin typeface="Georgia" pitchFamily="18" charset="0"/>
              </a:rPr>
              <a:t> Pires </a:t>
            </a:r>
            <a:r>
              <a:rPr lang="pt-BR" sz="6000" b="0" dirty="0" smtClean="0">
                <a:solidFill>
                  <a:srgbClr val="002060"/>
                </a:solidFill>
                <a:latin typeface="Georgia" pitchFamily="18" charset="0"/>
              </a:rPr>
              <a:t>(coordenador)</a:t>
            </a:r>
          </a:p>
          <a:p>
            <a:pPr>
              <a:spcBef>
                <a:spcPts val="0"/>
              </a:spcBef>
            </a:pPr>
            <a:r>
              <a:rPr lang="pt-BR" sz="6000" dirty="0" smtClean="0">
                <a:solidFill>
                  <a:srgbClr val="002060"/>
                </a:solidFill>
                <a:latin typeface="Georgia" pitchFamily="18" charset="0"/>
              </a:rPr>
              <a:t>LaboMídia – Laboratório e Observatório da Mídia Esportiva</a:t>
            </a:r>
          </a:p>
          <a:p>
            <a:pPr>
              <a:spcBef>
                <a:spcPts val="0"/>
              </a:spcBef>
            </a:pPr>
            <a:r>
              <a:rPr lang="pt-BR" sz="6000" dirty="0" smtClean="0">
                <a:solidFill>
                  <a:srgbClr val="002060"/>
                </a:solidFill>
                <a:latin typeface="Georgia" pitchFamily="18" charset="0"/>
              </a:rPr>
              <a:t>Centro de Desportos/UFSC</a:t>
            </a:r>
            <a:endParaRPr lang="pt-BR" sz="6000" dirty="0">
              <a:solidFill>
                <a:srgbClr val="002060"/>
              </a:solidFill>
              <a:latin typeface="Georgia" pitchFamily="18" charset="0"/>
            </a:endParaRPr>
          </a:p>
        </p:txBody>
      </p:sp>
      <p:sp>
        <p:nvSpPr>
          <p:cNvPr id="8" name="Espaço Reservado para Texto 12"/>
          <p:cNvSpPr txBox="1">
            <a:spLocks/>
          </p:cNvSpPr>
          <p:nvPr/>
        </p:nvSpPr>
        <p:spPr>
          <a:xfrm>
            <a:off x="1895475" y="12925811"/>
            <a:ext cx="25037416" cy="25762769"/>
          </a:xfrm>
          <a:prstGeom prst="rect">
            <a:avLst/>
          </a:prstGeom>
        </p:spPr>
        <p:txBody>
          <a:bodyPr numCol="2" spcCol="1080000"/>
          <a:lstStyle>
            <a:lvl1pPr marL="0" marR="0" indent="0" algn="just" defTabSz="2880086" rtl="0" eaLnBrk="1" fontAlgn="auto" latinLnBrk="0" hangingPunct="1">
              <a:lnSpc>
                <a:spcPct val="90000"/>
              </a:lnSpc>
              <a:spcBef>
                <a:spcPts val="3150"/>
              </a:spcBef>
              <a:spcAft>
                <a:spcPts val="0"/>
              </a:spcAft>
              <a:buClrTx/>
              <a:buSzTx/>
              <a:buFontTx/>
              <a:buNone/>
              <a:tabLst/>
              <a:defRPr sz="4800" b="0" kern="1200">
                <a:solidFill>
                  <a:srgbClr val="75808A"/>
                </a:solidFill>
                <a:latin typeface="Arial" panose="020B0604020202020204" pitchFamily="34" charset="0"/>
                <a:ea typeface="+mn-ea"/>
                <a:cs typeface="Arial" panose="020B0604020202020204" pitchFamily="34" charset="0"/>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a:lstStyle>
          <a:p>
            <a:r>
              <a:rPr lang="pt-BR" sz="4200" dirty="0" smtClean="0">
                <a:solidFill>
                  <a:srgbClr val="000066"/>
                </a:solidFill>
                <a:latin typeface="Georgia" pitchFamily="18" charset="0"/>
              </a:rPr>
              <a:t>Desde a sua constituição, em 2003, o </a:t>
            </a:r>
            <a:r>
              <a:rPr lang="pt-BR" sz="4200" dirty="0" err="1" smtClean="0">
                <a:solidFill>
                  <a:srgbClr val="000066"/>
                </a:solidFill>
                <a:latin typeface="Georgia" pitchFamily="18" charset="0"/>
              </a:rPr>
              <a:t>LaboMidia</a:t>
            </a:r>
            <a:r>
              <a:rPr lang="pt-BR" sz="4200" dirty="0" smtClean="0">
                <a:solidFill>
                  <a:srgbClr val="000066"/>
                </a:solidFill>
                <a:latin typeface="Georgia" pitchFamily="18" charset="0"/>
              </a:rPr>
              <a:t>/UFSC tem como meta a investigação do discurso midiático, especialmente aquele que </a:t>
            </a:r>
            <a:r>
              <a:rPr lang="pt-BR" sz="4200" dirty="0" err="1" smtClean="0">
                <a:solidFill>
                  <a:srgbClr val="000066"/>
                </a:solidFill>
                <a:latin typeface="Georgia" pitchFamily="18" charset="0"/>
              </a:rPr>
              <a:t>tematiza</a:t>
            </a:r>
            <a:r>
              <a:rPr lang="pt-BR" sz="4200" dirty="0" smtClean="0">
                <a:solidFill>
                  <a:srgbClr val="000066"/>
                </a:solidFill>
                <a:latin typeface="Georgia" pitchFamily="18" charset="0"/>
              </a:rPr>
              <a:t> manifestações da cultura de movimento.</a:t>
            </a:r>
          </a:p>
          <a:p>
            <a:r>
              <a:rPr lang="pt-BR" sz="4200" dirty="0" smtClean="0">
                <a:solidFill>
                  <a:srgbClr val="000066"/>
                </a:solidFill>
                <a:latin typeface="Georgia" pitchFamily="18" charset="0"/>
              </a:rPr>
              <a:t>Entre 2007 e 2011, o grupo teve a oportunidade de realizar três pesquisas coletivas apoiadas com recursos dos editais da Rede CEDES/Ministério do Esporte, com foco na cobertura de eventos esportivos de grande repercussão na mídia regional e nacional. </a:t>
            </a:r>
          </a:p>
          <a:p>
            <a:r>
              <a:rPr lang="pt-BR" sz="4200" dirty="0" smtClean="0">
                <a:solidFill>
                  <a:srgbClr val="000066"/>
                </a:solidFill>
                <a:latin typeface="Georgia" pitchFamily="18" charset="0"/>
              </a:rPr>
              <a:t>Os relatórios das pesquisas foram transformados em livros, que se encontram digitalmente disponíveis no site do </a:t>
            </a:r>
            <a:r>
              <a:rPr lang="pt-BR" sz="4200" dirty="0" err="1" smtClean="0">
                <a:solidFill>
                  <a:srgbClr val="000066"/>
                </a:solidFill>
                <a:latin typeface="Georgia" pitchFamily="18" charset="0"/>
              </a:rPr>
              <a:t>LaboMidia</a:t>
            </a:r>
            <a:r>
              <a:rPr lang="pt-BR" sz="4200" dirty="0" smtClean="0">
                <a:solidFill>
                  <a:srgbClr val="000066"/>
                </a:solidFill>
                <a:latin typeface="Georgia" pitchFamily="18" charset="0"/>
              </a:rPr>
              <a:t> (</a:t>
            </a:r>
            <a:r>
              <a:rPr lang="pt-BR" sz="4200" u="sng" dirty="0" smtClean="0">
                <a:solidFill>
                  <a:srgbClr val="000066"/>
                </a:solidFill>
                <a:latin typeface="Georgia" pitchFamily="18" charset="0"/>
                <a:hlinkClick r:id="rId3"/>
              </a:rPr>
              <a:t>www.labomidia.ufsc.br</a:t>
            </a:r>
            <a:r>
              <a:rPr lang="pt-BR" sz="4200" dirty="0" smtClean="0">
                <a:solidFill>
                  <a:srgbClr val="000066"/>
                </a:solidFill>
                <a:latin typeface="Georgia" pitchFamily="18" charset="0"/>
              </a:rPr>
              <a:t>) e no repositório Vitor Marinho da rede CEDES </a:t>
            </a:r>
            <a:r>
              <a:rPr lang="pt-BR" sz="4200" u="sng" dirty="0" smtClean="0">
                <a:solidFill>
                  <a:srgbClr val="000066"/>
                </a:solidFill>
                <a:latin typeface="Georgia" pitchFamily="18" charset="0"/>
                <a:hlinkClick r:id="rId4"/>
              </a:rPr>
              <a:t>http://www.labomidia.ufsc.br/vitor-marinho/</a:t>
            </a:r>
            <a:r>
              <a:rPr lang="pt-BR" sz="4200" dirty="0" smtClean="0">
                <a:solidFill>
                  <a:srgbClr val="000066"/>
                </a:solidFill>
                <a:latin typeface="Georgia" pitchFamily="18" charset="0"/>
              </a:rPr>
              <a:t>:</a:t>
            </a:r>
          </a:p>
          <a:p>
            <a:pPr marL="342900" indent="-342900" algn="l"/>
            <a:r>
              <a:rPr lang="pt-BR" sz="4200" dirty="0" smtClean="0">
                <a:solidFill>
                  <a:srgbClr val="002060"/>
                </a:solidFill>
                <a:latin typeface="Georgia" pitchFamily="18" charset="0"/>
              </a:rPr>
              <a:t>PIRES, </a:t>
            </a:r>
            <a:r>
              <a:rPr lang="pt-BR" sz="4200" dirty="0" err="1" smtClean="0">
                <a:solidFill>
                  <a:srgbClr val="002060"/>
                </a:solidFill>
                <a:latin typeface="Georgia" pitchFamily="18" charset="0"/>
              </a:rPr>
              <a:t>Giovani</a:t>
            </a:r>
            <a:r>
              <a:rPr lang="pt-BR" sz="4200" dirty="0" smtClean="0">
                <a:solidFill>
                  <a:srgbClr val="002060"/>
                </a:solidFill>
                <a:latin typeface="Georgia" pitchFamily="18" charset="0"/>
              </a:rPr>
              <a:t> De </a:t>
            </a:r>
            <a:r>
              <a:rPr lang="pt-BR" sz="4200" dirty="0" err="1" smtClean="0">
                <a:solidFill>
                  <a:srgbClr val="002060"/>
                </a:solidFill>
                <a:latin typeface="Georgia" pitchFamily="18" charset="0"/>
              </a:rPr>
              <a:t>Lorenzi</a:t>
            </a:r>
            <a:r>
              <a:rPr lang="pt-BR" sz="4200" dirty="0" smtClean="0">
                <a:solidFill>
                  <a:srgbClr val="002060"/>
                </a:solidFill>
                <a:latin typeface="Georgia" pitchFamily="18" charset="0"/>
              </a:rPr>
              <a:t> (org.). </a:t>
            </a:r>
            <a:r>
              <a:rPr lang="pt-BR" sz="4200" b="1" i="1" dirty="0" smtClean="0">
                <a:solidFill>
                  <a:srgbClr val="002060"/>
                </a:solidFill>
                <a:latin typeface="Georgia" pitchFamily="18" charset="0"/>
              </a:rPr>
              <a:t>Observatório da Mídia Esportiva: </a:t>
            </a:r>
            <a:r>
              <a:rPr lang="pt-BR" sz="4200" i="1" dirty="0" smtClean="0">
                <a:solidFill>
                  <a:srgbClr val="002060"/>
                </a:solidFill>
                <a:latin typeface="Georgia" pitchFamily="18" charset="0"/>
              </a:rPr>
              <a:t>a cobertura jornalística dos Jogos Abertos de Santa Catarina. </a:t>
            </a:r>
            <a:r>
              <a:rPr lang="pt-BR" sz="4200" dirty="0" smtClean="0">
                <a:solidFill>
                  <a:srgbClr val="002060"/>
                </a:solidFill>
                <a:latin typeface="Georgia" pitchFamily="18" charset="0"/>
              </a:rPr>
              <a:t>Florianópolis: Nova Letra, 2008.</a:t>
            </a:r>
          </a:p>
          <a:p>
            <a:pPr marL="342900" indent="-342900">
              <a:buFont typeface="Arial" pitchFamily="34" charset="0"/>
              <a:buChar char="•"/>
            </a:pPr>
            <a:r>
              <a:rPr lang="pt-BR" sz="4200" dirty="0" smtClean="0">
                <a:solidFill>
                  <a:srgbClr val="13266F"/>
                </a:solidFill>
                <a:latin typeface="Georgia" pitchFamily="18" charset="0"/>
              </a:rPr>
              <a:t>Nesse estudo, pesquisamos a rotina de produção e veiculação da cobertura jornalística em emissoras de rádio, televisão e jornal desde a cidade de Jaraguá do Sul, sede das finais dos Jogos Abertos de Santa Catarina/2007, em um estudo que combinou análise de produto da mídia (matérias, boletins) e </a:t>
            </a:r>
            <a:r>
              <a:rPr lang="pt-BR" sz="4200" i="1" dirty="0" err="1" smtClean="0">
                <a:solidFill>
                  <a:srgbClr val="13266F"/>
                </a:solidFill>
                <a:latin typeface="Georgia" pitchFamily="18" charset="0"/>
              </a:rPr>
              <a:t>newsmaking</a:t>
            </a:r>
            <a:r>
              <a:rPr lang="pt-BR" sz="4200" dirty="0" smtClean="0">
                <a:solidFill>
                  <a:srgbClr val="13266F"/>
                </a:solidFill>
                <a:latin typeface="Georgia" pitchFamily="18" charset="0"/>
              </a:rPr>
              <a:t> (modos de produção da notícia).</a:t>
            </a:r>
          </a:p>
          <a:p>
            <a:pPr marL="342900" indent="-342900"/>
            <a:r>
              <a:rPr lang="pt-BR" sz="4200" dirty="0" smtClean="0">
                <a:solidFill>
                  <a:srgbClr val="002060"/>
                </a:solidFill>
                <a:latin typeface="Georgia" pitchFamily="18" charset="0"/>
              </a:rPr>
              <a:t>PIRES, </a:t>
            </a:r>
            <a:r>
              <a:rPr lang="pt-BR" sz="4200" dirty="0" err="1" smtClean="0">
                <a:solidFill>
                  <a:srgbClr val="002060"/>
                </a:solidFill>
                <a:latin typeface="Georgia" pitchFamily="18" charset="0"/>
              </a:rPr>
              <a:t>Giovani</a:t>
            </a:r>
            <a:r>
              <a:rPr lang="pt-BR" sz="4200" dirty="0" smtClean="0">
                <a:solidFill>
                  <a:srgbClr val="002060"/>
                </a:solidFill>
                <a:latin typeface="Georgia" pitchFamily="18" charset="0"/>
              </a:rPr>
              <a:t> De </a:t>
            </a:r>
            <a:r>
              <a:rPr lang="pt-BR" sz="4200" dirty="0" err="1" smtClean="0">
                <a:solidFill>
                  <a:srgbClr val="002060"/>
                </a:solidFill>
                <a:latin typeface="Georgia" pitchFamily="18" charset="0"/>
              </a:rPr>
              <a:t>Lorenzi</a:t>
            </a:r>
            <a:r>
              <a:rPr lang="pt-BR" sz="4200" dirty="0" smtClean="0">
                <a:solidFill>
                  <a:srgbClr val="002060"/>
                </a:solidFill>
                <a:latin typeface="Georgia" pitchFamily="18" charset="0"/>
              </a:rPr>
              <a:t> (org.). </a:t>
            </a:r>
            <a:r>
              <a:rPr lang="pt-BR" sz="4200" b="1" i="1" dirty="0" smtClean="0">
                <a:solidFill>
                  <a:srgbClr val="002060"/>
                </a:solidFill>
                <a:latin typeface="Georgia" pitchFamily="18" charset="0"/>
              </a:rPr>
              <a:t>“Observando” o Pan Rio/2007 na mídia. </a:t>
            </a:r>
            <a:r>
              <a:rPr lang="pt-BR" sz="4200" dirty="0" smtClean="0">
                <a:solidFill>
                  <a:srgbClr val="002060"/>
                </a:solidFill>
                <a:latin typeface="Georgia" pitchFamily="18" charset="0"/>
              </a:rPr>
              <a:t>Florianópolis: Tribo da Ilha, 2009.</a:t>
            </a:r>
          </a:p>
          <a:p>
            <a:pPr marL="342900" indent="-342900">
              <a:buFont typeface="Arial" pitchFamily="34" charset="0"/>
              <a:buChar char="•"/>
            </a:pPr>
            <a:r>
              <a:rPr lang="pt-BR" sz="4200" dirty="0" smtClean="0">
                <a:solidFill>
                  <a:srgbClr val="13266F"/>
                </a:solidFill>
                <a:latin typeface="Georgia" pitchFamily="18" charset="0"/>
              </a:rPr>
              <a:t>A pesquisa, de natureza documental, observou a cobertura dos Jogos </a:t>
            </a:r>
            <a:r>
              <a:rPr lang="pt-BR" sz="4200" dirty="0" err="1" smtClean="0">
                <a:solidFill>
                  <a:srgbClr val="13266F"/>
                </a:solidFill>
                <a:latin typeface="Georgia" pitchFamily="18" charset="0"/>
              </a:rPr>
              <a:t>Panamericanos</a:t>
            </a:r>
            <a:r>
              <a:rPr lang="pt-BR" sz="4200" dirty="0" smtClean="0">
                <a:solidFill>
                  <a:srgbClr val="13266F"/>
                </a:solidFill>
                <a:latin typeface="Georgia" pitchFamily="18" charset="0"/>
              </a:rPr>
              <a:t> Rio/2007 através de quatro subprojetos: i) os “locais” do Pan na mídia impressa regional (envolvendo jornais das cinco regiões do país); ii) a cobertura do Pan no Jornal Nacional/Rede Globo; iii) jornalismo de opinião (o Pan na visão de colunistas da mídia impressa nacional); iv) o Pan no ciberespaço (blogs esportivos sobre os Jogos).</a:t>
            </a:r>
          </a:p>
          <a:p>
            <a:pPr marL="342900" indent="-342900"/>
            <a:r>
              <a:rPr lang="pt-BR" sz="4200" dirty="0" smtClean="0">
                <a:solidFill>
                  <a:srgbClr val="002060"/>
                </a:solidFill>
                <a:latin typeface="Georgia" pitchFamily="18" charset="0"/>
              </a:rPr>
              <a:t>PIRES, </a:t>
            </a:r>
            <a:r>
              <a:rPr lang="pt-BR" sz="4200" dirty="0" err="1" smtClean="0">
                <a:solidFill>
                  <a:srgbClr val="002060"/>
                </a:solidFill>
                <a:latin typeface="Georgia" pitchFamily="18" charset="0"/>
              </a:rPr>
              <a:t>Giovani</a:t>
            </a:r>
            <a:r>
              <a:rPr lang="pt-BR" sz="4200" dirty="0" smtClean="0">
                <a:solidFill>
                  <a:srgbClr val="002060"/>
                </a:solidFill>
                <a:latin typeface="Georgia" pitchFamily="18" charset="0"/>
              </a:rPr>
              <a:t> De </a:t>
            </a:r>
            <a:r>
              <a:rPr lang="pt-BR" sz="4200" dirty="0" err="1" smtClean="0">
                <a:solidFill>
                  <a:srgbClr val="002060"/>
                </a:solidFill>
                <a:latin typeface="Georgia" pitchFamily="18" charset="0"/>
              </a:rPr>
              <a:t>Lorenzi</a:t>
            </a:r>
            <a:r>
              <a:rPr lang="pt-BR" sz="4200" dirty="0" smtClean="0">
                <a:solidFill>
                  <a:srgbClr val="002060"/>
                </a:solidFill>
                <a:latin typeface="Georgia" pitchFamily="18" charset="0"/>
              </a:rPr>
              <a:t> (org.) </a:t>
            </a:r>
            <a:r>
              <a:rPr lang="pt-BR" sz="4200" b="1" i="1" dirty="0" smtClean="0">
                <a:solidFill>
                  <a:srgbClr val="002060"/>
                </a:solidFill>
                <a:latin typeface="Georgia" pitchFamily="18" charset="0"/>
              </a:rPr>
              <a:t>O Brasil na Copa, a Copa no Brasil: </a:t>
            </a:r>
            <a:r>
              <a:rPr lang="pt-BR" sz="4200" i="1" dirty="0" smtClean="0">
                <a:solidFill>
                  <a:srgbClr val="002060"/>
                </a:solidFill>
                <a:latin typeface="Georgia" pitchFamily="18" charset="0"/>
              </a:rPr>
              <a:t>registros de agendamento para 2014 na cobertura da midiática da Copa da África do Sul.</a:t>
            </a:r>
            <a:r>
              <a:rPr lang="pt-BR" sz="4200" b="1" dirty="0" smtClean="0">
                <a:solidFill>
                  <a:srgbClr val="002060"/>
                </a:solidFill>
                <a:latin typeface="Georgia" pitchFamily="18" charset="0"/>
              </a:rPr>
              <a:t> </a:t>
            </a:r>
            <a:r>
              <a:rPr lang="pt-BR" sz="4200" dirty="0" smtClean="0">
                <a:solidFill>
                  <a:srgbClr val="002060"/>
                </a:solidFill>
                <a:latin typeface="Georgia" pitchFamily="18" charset="0"/>
              </a:rPr>
              <a:t>Florianópolis: Tribo da Ilha, 2011. </a:t>
            </a:r>
          </a:p>
          <a:p>
            <a:pPr>
              <a:buFont typeface="Arial" pitchFamily="34" charset="0"/>
              <a:buChar char="•"/>
            </a:pPr>
            <a:r>
              <a:rPr lang="pt-BR" sz="4200" dirty="0" smtClean="0">
                <a:solidFill>
                  <a:srgbClr val="13266F"/>
                </a:solidFill>
                <a:latin typeface="Georgia" pitchFamily="18" charset="0"/>
              </a:rPr>
              <a:t> Sob a perspectiva do agendamento midiático-esportivo, investigamos as estratégias empregadas pela mídia brasileira na cobertura da Copa da África do Sul (2010) como antecipação da Copa do Mundo FIFA 2014, que seria realizada no Brasil. Também nessa pesquisa adotamos a divisão em quatro subprojetos, envolvendo: i) mídia impressa (jornal Folha de São Paulo), ii) televisiva (Jornal Nacional/Rede Globo), iii) digital (blogs de jornalistas esportivos) e  iv) social (etnografia no espaço público urbano do centro de Florianópolis/SC).</a:t>
            </a:r>
          </a:p>
          <a:p>
            <a:endParaRPr lang="pt-BR" sz="4200" dirty="0">
              <a:solidFill>
                <a:srgbClr val="13266F"/>
              </a:solidFill>
              <a:latin typeface="Georgia" pitchFamily="18" charset="0"/>
            </a:endParaRPr>
          </a:p>
        </p:txBody>
      </p:sp>
      <p:sp>
        <p:nvSpPr>
          <p:cNvPr id="9" name="Picture Placeholder 2"/>
          <p:cNvSpPr txBox="1">
            <a:spLocks noChangeAspect="1"/>
          </p:cNvSpPr>
          <p:nvPr/>
        </p:nvSpPr>
        <p:spPr>
          <a:xfrm>
            <a:off x="14813429" y="23427559"/>
            <a:ext cx="12056400" cy="14032970"/>
          </a:xfrm>
          <a:prstGeom prst="rect">
            <a:avLst/>
          </a:prstGeom>
          <a:ln>
            <a:noFill/>
          </a:ln>
        </p:spPr>
        <p:txBody>
          <a:bodyPr anchor="ctr"/>
          <a:lstStyle>
            <a:lvl1pPr marL="0" indent="0" algn="ctr" defTabSz="2880086" rtl="0" eaLnBrk="1" latinLnBrk="0" hangingPunct="1">
              <a:lnSpc>
                <a:spcPct val="90000"/>
              </a:lnSpc>
              <a:spcBef>
                <a:spcPts val="3150"/>
              </a:spcBef>
              <a:buFont typeface="Arial" panose="020B0604020202020204" pitchFamily="34" charset="0"/>
              <a:buNone/>
              <a:defRPr sz="6600" b="1" kern="1200">
                <a:solidFill>
                  <a:srgbClr val="75808A"/>
                </a:solidFill>
                <a:latin typeface="Arial" panose="020B0604020202020204" pitchFamily="34" charset="0"/>
                <a:ea typeface="+mn-ea"/>
                <a:cs typeface="Arial" panose="020B0604020202020204" pitchFamily="34" charset="0"/>
              </a:defRPr>
            </a:lvl1pPr>
            <a:lvl2pPr marL="457200" indent="0" algn="l" defTabSz="2880086" rtl="0" eaLnBrk="1" latinLnBrk="0" hangingPunct="1">
              <a:lnSpc>
                <a:spcPct val="90000"/>
              </a:lnSpc>
              <a:spcBef>
                <a:spcPts val="1575"/>
              </a:spcBef>
              <a:buFont typeface="Arial" panose="020B0604020202020204" pitchFamily="34" charset="0"/>
              <a:buNone/>
              <a:defRPr sz="2800" kern="1200">
                <a:solidFill>
                  <a:schemeClr val="tx1"/>
                </a:solidFill>
                <a:latin typeface="+mn-lt"/>
                <a:ea typeface="+mn-ea"/>
                <a:cs typeface="+mn-cs"/>
              </a:defRPr>
            </a:lvl2pPr>
            <a:lvl3pPr marL="914400" indent="0" algn="l" defTabSz="2880086" rtl="0" eaLnBrk="1" latinLnBrk="0" hangingPunct="1">
              <a:lnSpc>
                <a:spcPct val="90000"/>
              </a:lnSpc>
              <a:spcBef>
                <a:spcPts val="1575"/>
              </a:spcBef>
              <a:buFont typeface="Arial" panose="020B0604020202020204" pitchFamily="34" charset="0"/>
              <a:buNone/>
              <a:defRPr sz="2400" kern="1200">
                <a:solidFill>
                  <a:schemeClr val="tx1"/>
                </a:solidFill>
                <a:latin typeface="+mn-lt"/>
                <a:ea typeface="+mn-ea"/>
                <a:cs typeface="+mn-cs"/>
              </a:defRPr>
            </a:lvl3pPr>
            <a:lvl4pPr marL="1371600" indent="0" algn="l" defTabSz="2880086" rtl="0" eaLnBrk="1" latinLnBrk="0" hangingPunct="1">
              <a:lnSpc>
                <a:spcPct val="90000"/>
              </a:lnSpc>
              <a:spcBef>
                <a:spcPts val="1575"/>
              </a:spcBef>
              <a:buFont typeface="Arial" panose="020B0604020202020204" pitchFamily="34" charset="0"/>
              <a:buNone/>
              <a:defRPr sz="2000" kern="1200">
                <a:solidFill>
                  <a:schemeClr val="tx1"/>
                </a:solidFill>
                <a:latin typeface="+mn-lt"/>
                <a:ea typeface="+mn-ea"/>
                <a:cs typeface="+mn-cs"/>
              </a:defRPr>
            </a:lvl4pPr>
            <a:lvl5pPr marL="1828800" indent="0" algn="l" defTabSz="2880086" rtl="0" eaLnBrk="1" latinLnBrk="0" hangingPunct="1">
              <a:lnSpc>
                <a:spcPct val="90000"/>
              </a:lnSpc>
              <a:spcBef>
                <a:spcPts val="1575"/>
              </a:spcBef>
              <a:buFont typeface="Arial" panose="020B0604020202020204" pitchFamily="34" charset="0"/>
              <a:buNone/>
              <a:defRPr sz="2000" kern="1200">
                <a:solidFill>
                  <a:schemeClr val="tx1"/>
                </a:solidFill>
                <a:latin typeface="+mn-lt"/>
                <a:ea typeface="+mn-ea"/>
                <a:cs typeface="+mn-cs"/>
              </a:defRPr>
            </a:lvl5pPr>
            <a:lvl6pPr marL="2286000" indent="0" algn="l" defTabSz="2880086" rtl="0" eaLnBrk="1" latinLnBrk="0" hangingPunct="1">
              <a:lnSpc>
                <a:spcPct val="90000"/>
              </a:lnSpc>
              <a:spcBef>
                <a:spcPts val="1575"/>
              </a:spcBef>
              <a:buFont typeface="Arial" panose="020B0604020202020204" pitchFamily="34" charset="0"/>
              <a:buNone/>
              <a:defRPr sz="2000" kern="1200">
                <a:solidFill>
                  <a:schemeClr val="tx1"/>
                </a:solidFill>
                <a:latin typeface="+mn-lt"/>
                <a:ea typeface="+mn-ea"/>
                <a:cs typeface="+mn-cs"/>
              </a:defRPr>
            </a:lvl6pPr>
            <a:lvl7pPr marL="2743200" indent="0" algn="l" defTabSz="2880086" rtl="0" eaLnBrk="1" latinLnBrk="0" hangingPunct="1">
              <a:lnSpc>
                <a:spcPct val="90000"/>
              </a:lnSpc>
              <a:spcBef>
                <a:spcPts val="1575"/>
              </a:spcBef>
              <a:buFont typeface="Arial" panose="020B0604020202020204" pitchFamily="34" charset="0"/>
              <a:buNone/>
              <a:defRPr sz="2000" kern="1200">
                <a:solidFill>
                  <a:schemeClr val="tx1"/>
                </a:solidFill>
                <a:latin typeface="+mn-lt"/>
                <a:ea typeface="+mn-ea"/>
                <a:cs typeface="+mn-cs"/>
              </a:defRPr>
            </a:lvl7pPr>
            <a:lvl8pPr marL="3200400" indent="0" algn="l" defTabSz="2880086" rtl="0" eaLnBrk="1" latinLnBrk="0" hangingPunct="1">
              <a:lnSpc>
                <a:spcPct val="90000"/>
              </a:lnSpc>
              <a:spcBef>
                <a:spcPts val="1575"/>
              </a:spcBef>
              <a:buFont typeface="Arial" panose="020B0604020202020204" pitchFamily="34" charset="0"/>
              <a:buNone/>
              <a:defRPr sz="2000" kern="1200">
                <a:solidFill>
                  <a:schemeClr val="tx1"/>
                </a:solidFill>
                <a:latin typeface="+mn-lt"/>
                <a:ea typeface="+mn-ea"/>
                <a:cs typeface="+mn-cs"/>
              </a:defRPr>
            </a:lvl8pPr>
            <a:lvl9pPr marL="3657600" indent="0" algn="l" defTabSz="2880086" rtl="0" eaLnBrk="1" latinLnBrk="0" hangingPunct="1">
              <a:lnSpc>
                <a:spcPct val="90000"/>
              </a:lnSpc>
              <a:spcBef>
                <a:spcPts val="1575"/>
              </a:spcBef>
              <a:buFont typeface="Arial" panose="020B0604020202020204" pitchFamily="34" charset="0"/>
              <a:buNone/>
              <a:defRPr sz="2000" kern="1200">
                <a:solidFill>
                  <a:schemeClr val="tx1"/>
                </a:solidFill>
                <a:latin typeface="+mn-lt"/>
                <a:ea typeface="+mn-ea"/>
                <a:cs typeface="+mn-cs"/>
              </a:defRPr>
            </a:lvl9pPr>
          </a:lstStyle>
          <a:p>
            <a:r>
              <a:rPr lang="pt-BR" dirty="0" smtClean="0"/>
              <a:t>Utilize esse espaço para adicionar imagens ou gráficos</a:t>
            </a:r>
            <a:endParaRPr lang="en-US" dirty="0"/>
          </a:p>
        </p:txBody>
      </p:sp>
      <p:pic>
        <p:nvPicPr>
          <p:cNvPr id="12" name="Imagem 11" descr="rede cedes.JPG"/>
          <p:cNvPicPr>
            <a:picLocks noChangeAspect="1"/>
          </p:cNvPicPr>
          <p:nvPr/>
        </p:nvPicPr>
        <p:blipFill>
          <a:blip r:embed="rId5" cstate="print"/>
          <a:stretch>
            <a:fillRect/>
          </a:stretch>
        </p:blipFill>
        <p:spPr>
          <a:xfrm>
            <a:off x="22450097" y="1376220"/>
            <a:ext cx="3585938" cy="2584278"/>
          </a:xfrm>
          <a:prstGeom prst="rect">
            <a:avLst/>
          </a:prstGeom>
        </p:spPr>
      </p:pic>
      <p:pic>
        <p:nvPicPr>
          <p:cNvPr id="13" name="Espaço Reservado para Conteúdo 13" descr="LaboMidia 1.png"/>
          <p:cNvPicPr>
            <a:picLocks noChangeAspect="1"/>
          </p:cNvPicPr>
          <p:nvPr/>
        </p:nvPicPr>
        <p:blipFill>
          <a:blip r:embed="rId6" cstate="print"/>
          <a:stretch>
            <a:fillRect/>
          </a:stretch>
        </p:blipFill>
        <p:spPr>
          <a:xfrm>
            <a:off x="13145043" y="1911927"/>
            <a:ext cx="6521967" cy="1382655"/>
          </a:xfrm>
          <a:prstGeom prst="rect">
            <a:avLst/>
          </a:prstGeom>
        </p:spPr>
      </p:pic>
      <p:pic>
        <p:nvPicPr>
          <p:cNvPr id="1026" name="Picture 2" descr="C:\Users\Giovani\Desktop\Imagem5.png"/>
          <p:cNvPicPr>
            <a:picLocks noChangeAspect="1" noChangeArrowheads="1"/>
          </p:cNvPicPr>
          <p:nvPr/>
        </p:nvPicPr>
        <p:blipFill>
          <a:blip r:embed="rId7" cstate="print"/>
          <a:srcRect/>
          <a:stretch>
            <a:fillRect/>
          </a:stretch>
        </p:blipFill>
        <p:spPr bwMode="auto">
          <a:xfrm>
            <a:off x="15765517" y="25508605"/>
            <a:ext cx="10436773" cy="12165245"/>
          </a:xfrm>
          <a:prstGeom prst="rect">
            <a:avLst/>
          </a:prstGeom>
          <a:noFill/>
        </p:spPr>
      </p:pic>
      <p:sp>
        <p:nvSpPr>
          <p:cNvPr id="10" name="CaixaDeTexto 9"/>
          <p:cNvSpPr txBox="1"/>
          <p:nvPr/>
        </p:nvSpPr>
        <p:spPr>
          <a:xfrm>
            <a:off x="4792729" y="39382261"/>
            <a:ext cx="12363767" cy="2585323"/>
          </a:xfrm>
          <a:prstGeom prst="rect">
            <a:avLst/>
          </a:prstGeom>
          <a:noFill/>
        </p:spPr>
        <p:txBody>
          <a:bodyPr wrap="square" rtlCol="0">
            <a:spAutoFit/>
          </a:bodyPr>
          <a:lstStyle/>
          <a:p>
            <a:r>
              <a:rPr lang="pt-BR" sz="4000" i="1" dirty="0" smtClean="0">
                <a:solidFill>
                  <a:srgbClr val="132677"/>
                </a:solidFill>
                <a:latin typeface="Georgia" pitchFamily="18" charset="0"/>
              </a:rPr>
              <a:t>Contato:</a:t>
            </a:r>
          </a:p>
          <a:p>
            <a:r>
              <a:rPr lang="pt-BR" sz="4000" i="1" dirty="0" smtClean="0">
                <a:solidFill>
                  <a:srgbClr val="132677"/>
                </a:solidFill>
                <a:latin typeface="Georgia" pitchFamily="18" charset="0"/>
              </a:rPr>
              <a:t>LaboMídia/Centro de Desportos/UFSC</a:t>
            </a:r>
          </a:p>
          <a:p>
            <a:r>
              <a:rPr lang="pt-BR" sz="4000" i="1" dirty="0" smtClean="0">
                <a:solidFill>
                  <a:srgbClr val="13266F"/>
                </a:solidFill>
                <a:latin typeface="Georgia" pitchFamily="18" charset="0"/>
              </a:rPr>
              <a:t>(</a:t>
            </a:r>
            <a:r>
              <a:rPr lang="pt-BR" sz="4000" i="1" u="sng" dirty="0" smtClean="0">
                <a:solidFill>
                  <a:srgbClr val="13266F"/>
                </a:solidFill>
                <a:latin typeface="Georgia" pitchFamily="18" charset="0"/>
                <a:hlinkClick r:id="rId3"/>
              </a:rPr>
              <a:t>www.labomidia.ufsc.br</a:t>
            </a:r>
            <a:r>
              <a:rPr lang="pt-BR" sz="4000" i="1" dirty="0" smtClean="0">
                <a:solidFill>
                  <a:srgbClr val="13266F"/>
                </a:solidFill>
                <a:latin typeface="Georgia" pitchFamily="18" charset="0"/>
              </a:rPr>
              <a:t>)</a:t>
            </a:r>
          </a:p>
          <a:p>
            <a:r>
              <a:rPr lang="pt-BR" sz="4000" i="1" dirty="0" smtClean="0">
                <a:solidFill>
                  <a:srgbClr val="132677"/>
                </a:solidFill>
                <a:latin typeface="Georgia" pitchFamily="18" charset="0"/>
              </a:rPr>
              <a:t>Tel.: 48 3721.2904  -  Email: </a:t>
            </a:r>
            <a:r>
              <a:rPr lang="pt-BR" sz="4000" i="1" dirty="0" smtClean="0">
                <a:solidFill>
                  <a:srgbClr val="132677"/>
                </a:solidFill>
                <a:latin typeface="Georgia" pitchFamily="18" charset="0"/>
                <a:hlinkClick r:id="rId8"/>
              </a:rPr>
              <a:t>giovani.pires@ufsc.br</a:t>
            </a:r>
            <a:r>
              <a:rPr lang="pt-BR" sz="4000" i="1" dirty="0" smtClean="0">
                <a:solidFill>
                  <a:srgbClr val="132677"/>
                </a:solidFill>
                <a:latin typeface="Georgia" pitchFamily="18" charset="0"/>
              </a:rPr>
              <a:t> </a:t>
            </a:r>
            <a:endParaRPr lang="pt-BR" sz="4000" i="1" dirty="0">
              <a:solidFill>
                <a:srgbClr val="132677"/>
              </a:solidFill>
              <a:latin typeface="Georgia" pitchFamily="18" charset="0"/>
            </a:endParaRPr>
          </a:p>
        </p:txBody>
      </p:sp>
    </p:spTree>
    <p:extLst>
      <p:ext uri="{BB962C8B-B14F-4D97-AF65-F5344CB8AC3E}">
        <p14:creationId xmlns="" xmlns:p14="http://schemas.microsoft.com/office/powerpoint/2010/main" val="1110622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510</TotalTime>
  <Words>491</Words>
  <Application>Microsoft Office PowerPoint</Application>
  <PresentationFormat>Personalizar</PresentationFormat>
  <Paragraphs>19</Paragraphs>
  <Slides>1</Slides>
  <Notes>0</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Tema do Office</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GR</dc:creator>
  <cp:lastModifiedBy>Giovani</cp:lastModifiedBy>
  <cp:revision>50</cp:revision>
  <dcterms:created xsi:type="dcterms:W3CDTF">2014-05-26T19:29:21Z</dcterms:created>
  <dcterms:modified xsi:type="dcterms:W3CDTF">2014-11-30T17:47:43Z</dcterms:modified>
</cp:coreProperties>
</file>